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0" r:id="rId3"/>
  </p:sldMasterIdLst>
  <p:notesMasterIdLst>
    <p:notesMasterId r:id="rId36"/>
  </p:notesMasterIdLst>
  <p:sldIdLst>
    <p:sldId id="330" r:id="rId4"/>
    <p:sldId id="673" r:id="rId5"/>
    <p:sldId id="577" r:id="rId6"/>
    <p:sldId id="579" r:id="rId7"/>
    <p:sldId id="762" r:id="rId8"/>
    <p:sldId id="763" r:id="rId9"/>
    <p:sldId id="674" r:id="rId10"/>
    <p:sldId id="663" r:id="rId11"/>
    <p:sldId id="664" r:id="rId12"/>
    <p:sldId id="665" r:id="rId13"/>
    <p:sldId id="662" r:id="rId14"/>
    <p:sldId id="755" r:id="rId15"/>
    <p:sldId id="756" r:id="rId16"/>
    <p:sldId id="757" r:id="rId17"/>
    <p:sldId id="758" r:id="rId18"/>
    <p:sldId id="651" r:id="rId19"/>
    <p:sldId id="652" r:id="rId20"/>
    <p:sldId id="653" r:id="rId21"/>
    <p:sldId id="277" r:id="rId22"/>
    <p:sldId id="271" r:id="rId23"/>
    <p:sldId id="655" r:id="rId24"/>
    <p:sldId id="657" r:id="rId25"/>
    <p:sldId id="658" r:id="rId26"/>
    <p:sldId id="659" r:id="rId27"/>
    <p:sldId id="667" r:id="rId28"/>
    <p:sldId id="668" r:id="rId29"/>
    <p:sldId id="759" r:id="rId30"/>
    <p:sldId id="760" r:id="rId31"/>
    <p:sldId id="761" r:id="rId32"/>
    <p:sldId id="669" r:id="rId33"/>
    <p:sldId id="670" r:id="rId34"/>
    <p:sldId id="6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41"/>
    <p:restoredTop sz="96932"/>
  </p:normalViewPr>
  <p:slideViewPr>
    <p:cSldViewPr snapToGrid="0" snapToObjects="1">
      <p:cViewPr varScale="1">
        <p:scale>
          <a:sx n="147" d="100"/>
          <a:sy n="147" d="100"/>
        </p:scale>
        <p:origin x="128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406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8149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853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43522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61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75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8900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75606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23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9797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2830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30800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1089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48300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12612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98365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56858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62373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7622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489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1230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32852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59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6917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957738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9662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892969" y="312539"/>
            <a:ext cx="10406000" cy="15180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FFFFFF"/>
              </a:buClr>
              <a:buSzPts val="900"/>
              <a:buFont typeface="Helvetica Neue Light"/>
              <a:buNone/>
              <a:defRPr sz="6933"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5917311" y="6505277"/>
            <a:ext cx="345600" cy="268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1200">
              <a:solidFill>
                <a:schemeClr val="dk2"/>
              </a:solidFill>
              <a:latin typeface="Arial"/>
              <a:ea typeface="Arial"/>
              <a:cs typeface="Arial"/>
              <a:sym typeface="Arial"/>
            </a:endParaRPr>
          </a:p>
        </p:txBody>
      </p:sp>
    </p:spTree>
    <p:extLst>
      <p:ext uri="{BB962C8B-B14F-4D97-AF65-F5344CB8AC3E}">
        <p14:creationId xmlns:p14="http://schemas.microsoft.com/office/powerpoint/2010/main" val="4040881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12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36111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10/29/20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4445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10/29/20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96849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10/29/20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760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10/29/20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849260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782440308"/>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7872" y="261563"/>
            <a:ext cx="11039928"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609600" y="1292352"/>
            <a:ext cx="11022853" cy="4727973"/>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40992275"/>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7874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4813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203200" y="1193800"/>
            <a:ext cx="9245600" cy="6096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733" dirty="0">
                <a:solidFill>
                  <a:schemeClr val="bg1"/>
                </a:solidFill>
              </a:rPr>
              <a:t>Click to edit Master title style</a:t>
            </a:r>
          </a:p>
        </p:txBody>
      </p:sp>
    </p:spTree>
    <p:extLst>
      <p:ext uri="{BB962C8B-B14F-4D97-AF65-F5344CB8AC3E}">
        <p14:creationId xmlns:p14="http://schemas.microsoft.com/office/powerpoint/2010/main" val="1792877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6183"/>
          </a:xfrm>
          <a:prstGeom prst="rect">
            <a:avLst/>
          </a:prstGeom>
        </p:spPr>
        <p:txBody>
          <a:bodyPr/>
          <a:lstStyle>
            <a:lvl1pPr>
              <a:defRPr/>
            </a:lvl1pPr>
          </a:lstStyle>
          <a:p>
            <a:fld id="{80CC6A0C-5777-6141-8161-40A51E54DA25}" type="datetimeFigureOut">
              <a:rPr lang="en-US" altLang="en-US"/>
              <a:pPr/>
              <a:t>10/29/20</a:t>
            </a:fld>
            <a:endParaRPr lang="en-US" altLang="en-US"/>
          </a:p>
        </p:txBody>
      </p:sp>
      <p:sp>
        <p:nvSpPr>
          <p:cNvPr id="6" name="Footer Placeholder 5"/>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40452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a:prstGeom prst="rect">
            <a:avLst/>
          </a:prstGeo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01FA5FD1-732F-9047-B0F4-603D0EAC5CB0}" type="datetimeFigureOut">
              <a:rPr lang="en-US" altLang="en-US"/>
              <a:pPr/>
              <a:t>10/29/20</a:t>
            </a:fld>
            <a:endParaRPr lang="en-US" altLang="en-US"/>
          </a:p>
        </p:txBody>
      </p:sp>
      <p:sp>
        <p:nvSpPr>
          <p:cNvPr id="6"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744484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43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D56D54B9-89B7-A248-9210-3C9346164D0F}" type="datetimeFigureOut">
              <a:rPr lang="en-US" altLang="en-US"/>
              <a:pPr/>
              <a:t>10/29/20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89897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EBE5339B-726A-CF41-B4A0-6109F9D8F0EB}" type="datetimeFigureOut">
              <a:rPr lang="en-US" altLang="en-US"/>
              <a:pPr/>
              <a:t>10/29/20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99440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5400"/>
            <a:ext cx="11039928" cy="517064"/>
          </a:xfrm>
          <a:prstGeom prst="rect">
            <a:avLst/>
          </a:prstGeom>
        </p:spPr>
        <p:txBody>
          <a:bodyPr wrap="square" anchor="t"/>
          <a:lstStyle>
            <a:lvl1pPr algn="l">
              <a:lnSpc>
                <a:spcPct val="90000"/>
              </a:lnSpc>
              <a:defRPr sz="3733"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304800" y="1092200"/>
            <a:ext cx="11327653" cy="4928125"/>
          </a:xfrm>
          <a:prstGeom prst="rect">
            <a:avLst/>
          </a:prstGeom>
        </p:spPr>
        <p:txBody>
          <a:bodyPr lIns="0" tIns="0" rIns="0" bIns="0">
            <a:normAutofit/>
          </a:bodyPr>
          <a:lstStyle>
            <a:lvl1pPr>
              <a:spcBef>
                <a:spcPts val="1600"/>
              </a:spcBef>
              <a:spcAft>
                <a:spcPts val="0"/>
              </a:spcAft>
              <a:defRPr sz="2400">
                <a:solidFill>
                  <a:schemeClr val="tx1"/>
                </a:solidFill>
                <a:latin typeface="Century Schoolbook" charset="0"/>
                <a:ea typeface="Century Schoolbook" charset="0"/>
                <a:cs typeface="Century Schoolbook" charset="0"/>
              </a:defRPr>
            </a:lvl1pPr>
            <a:lvl2pPr>
              <a:spcBef>
                <a:spcPts val="400"/>
              </a:spcBef>
              <a:spcAft>
                <a:spcPts val="0"/>
              </a:spcAft>
              <a:buFont typeface="Museo Sans For Dell" pitchFamily="2" charset="0"/>
              <a:buChar char="–"/>
              <a:defRPr sz="2133">
                <a:solidFill>
                  <a:schemeClr val="tx1"/>
                </a:solidFill>
                <a:latin typeface="Century Schoolbook" charset="0"/>
                <a:ea typeface="Century Schoolbook" charset="0"/>
                <a:cs typeface="Century Schoolbook" charset="0"/>
              </a:defRPr>
            </a:lvl2pPr>
            <a:lvl3pPr>
              <a:spcBef>
                <a:spcPts val="400"/>
              </a:spcBef>
              <a:spcAft>
                <a:spcPts val="0"/>
              </a:spcAft>
              <a:defRPr sz="1867">
                <a:solidFill>
                  <a:schemeClr val="tx1"/>
                </a:solidFill>
                <a:latin typeface="Century Schoolbook" charset="0"/>
                <a:ea typeface="Century Schoolbook" charset="0"/>
                <a:cs typeface="Century Schoolbook" charset="0"/>
              </a:defRPr>
            </a:lvl3pPr>
            <a:lvl4pPr>
              <a:spcBef>
                <a:spcPts val="400"/>
              </a:spcBef>
              <a:spcAft>
                <a:spcPts val="0"/>
              </a:spcAft>
              <a:defRPr sz="1600" baseline="0">
                <a:solidFill>
                  <a:schemeClr val="tx1"/>
                </a:solidFill>
                <a:latin typeface="Century Schoolbook" charset="0"/>
                <a:ea typeface="Century Schoolbook" charset="0"/>
                <a:cs typeface="Century Schoolbook" charset="0"/>
              </a:defRPr>
            </a:lvl4pPr>
            <a:lvl5pPr>
              <a:spcBef>
                <a:spcPts val="400"/>
              </a:spcBef>
              <a:spcAft>
                <a:spcPts val="0"/>
              </a:spcAft>
              <a:buClr>
                <a:schemeClr val="accent1"/>
              </a:buClr>
              <a:buNone/>
              <a:defRPr sz="1467">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46264388"/>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5167"/>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4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6183"/>
          </a:xfrm>
          <a:prstGeom prst="rect">
            <a:avLst/>
          </a:prstGeom>
        </p:spPr>
        <p:txBody>
          <a:bodyPr/>
          <a:lstStyle>
            <a:lvl1pPr>
              <a:defRPr/>
            </a:lvl1pPr>
          </a:lstStyle>
          <a:p>
            <a:fld id="{7BBC359C-8B98-904F-955B-7B675E601B13}" type="datetimeFigureOut">
              <a:rPr lang="en-US" altLang="en-US"/>
              <a:pPr/>
              <a:t>10/29/20</a:t>
            </a:fld>
            <a:endParaRPr lang="en-US" altLang="en-US"/>
          </a:p>
        </p:txBody>
      </p:sp>
      <p:sp>
        <p:nvSpPr>
          <p:cNvPr id="5" name="Footer Placeholder 4"/>
          <p:cNvSpPr>
            <a:spLocks noGrp="1"/>
          </p:cNvSpPr>
          <p:nvPr>
            <p:ph type="ftr" sz="quarter" idx="11"/>
          </p:nvPr>
        </p:nvSpPr>
        <p:spPr>
          <a:xfrm>
            <a:off x="4165600" y="6356351"/>
            <a:ext cx="3860800" cy="366183"/>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27146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90931"/>
          </a:xfrm>
          <a:prstGeom prst="rect">
            <a:avLst/>
          </a:prstGeom>
        </p:spPr>
        <p:txBody>
          <a:bodyPr wrap="square" anchor="t"/>
          <a:lstStyle>
            <a:lvl1pPr>
              <a:lnSpc>
                <a:spcPct val="90000"/>
              </a:lnSpc>
              <a:defRPr sz="4267"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582085" y="6172200"/>
            <a:ext cx="11016047" cy="0"/>
          </a:xfrm>
          <a:prstGeom prst="line">
            <a:avLst/>
          </a:prstGeom>
          <a:noFill/>
          <a:ln w="9525">
            <a:solidFill>
              <a:srgbClr val="AAAAAA"/>
            </a:solidFill>
            <a:round/>
            <a:headEnd/>
            <a:tailEnd/>
          </a:ln>
        </p:spPr>
      </p:cxnSp>
    </p:spTree>
    <p:extLst>
      <p:ext uri="{BB962C8B-B14F-4D97-AF65-F5344CB8AC3E}">
        <p14:creationId xmlns:p14="http://schemas.microsoft.com/office/powerpoint/2010/main" val="2306466534"/>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67872" y="261563"/>
            <a:ext cx="10985501" cy="517064"/>
          </a:xfrm>
          <a:prstGeom prst="rect">
            <a:avLst/>
          </a:prstGeom>
        </p:spPr>
        <p:txBody>
          <a:bodyPr wrap="square" anchor="t"/>
          <a:lstStyle>
            <a:lvl1pPr>
              <a:lnSpc>
                <a:spcPct val="90000"/>
              </a:lnSpc>
              <a:defRPr sz="3733"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570452353"/>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10/29/20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emf"/><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10/29/20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9" name="TextBox 9">
            <a:extLst>
              <a:ext uri="{FF2B5EF4-FFF2-40B4-BE49-F238E27FC236}">
                <a16:creationId xmlns:a16="http://schemas.microsoft.com/office/drawing/2014/main" id="{6453F491-4384-0940-BC48-E5338ACEC964}"/>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 Ferguson, 2020</a:t>
            </a:r>
            <a:endParaRPr lang="en-US" altLang="en-US" sz="1000" i="1" dirty="0">
              <a:solidFill>
                <a:prstClr val="white"/>
              </a:solidFill>
            </a:endParaRPr>
          </a:p>
        </p:txBody>
      </p:sp>
    </p:spTree>
    <p:extLst>
      <p:ext uri="{BB962C8B-B14F-4D97-AF65-F5344CB8AC3E}">
        <p14:creationId xmlns:p14="http://schemas.microsoft.com/office/powerpoint/2010/main" val="1966561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12192000" cy="6096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sz="2400">
              <a:solidFill>
                <a:srgbClr val="E6B9B8"/>
              </a:solidFill>
            </a:endParaRPr>
          </a:p>
        </p:txBody>
      </p:sp>
      <p:sp>
        <p:nvSpPr>
          <p:cNvPr id="6" name="TextBox 9">
            <a:extLst>
              <a:ext uri="{FF2B5EF4-FFF2-40B4-BE49-F238E27FC236}">
                <a16:creationId xmlns:a16="http://schemas.microsoft.com/office/drawing/2014/main" id="{F158F761-A5C6-D64B-8A9B-61004183C69A}"/>
              </a:ext>
            </a:extLst>
          </p:cNvPr>
          <p:cNvSpPr txBox="1">
            <a:spLocks noChangeArrowheads="1"/>
          </p:cNvSpPr>
          <p:nvPr userDrawn="1"/>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82119937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ctr" defTabSz="609585" rtl="0" fontAlgn="base">
        <a:spcBef>
          <a:spcPct val="0"/>
        </a:spcBef>
        <a:spcAft>
          <a:spcPct val="0"/>
        </a:spcAft>
        <a:defRPr sz="5867" kern="1200">
          <a:solidFill>
            <a:schemeClr val="tx1"/>
          </a:solidFill>
          <a:latin typeface="+mj-lt"/>
          <a:ea typeface="ＭＳ Ｐゴシック" charset="-128"/>
          <a:cs typeface="+mj-cs"/>
        </a:defRPr>
      </a:lvl1pPr>
      <a:lvl2pPr algn="ctr" defTabSz="609585" rtl="0" fontAlgn="base">
        <a:spcBef>
          <a:spcPct val="0"/>
        </a:spcBef>
        <a:spcAft>
          <a:spcPct val="0"/>
        </a:spcAft>
        <a:defRPr sz="5867">
          <a:solidFill>
            <a:schemeClr val="tx1"/>
          </a:solidFill>
          <a:latin typeface="Calibri" charset="0"/>
          <a:ea typeface="ＭＳ Ｐゴシック" charset="-128"/>
        </a:defRPr>
      </a:lvl2pPr>
      <a:lvl3pPr algn="ctr" defTabSz="609585" rtl="0" fontAlgn="base">
        <a:spcBef>
          <a:spcPct val="0"/>
        </a:spcBef>
        <a:spcAft>
          <a:spcPct val="0"/>
        </a:spcAft>
        <a:defRPr sz="5867">
          <a:solidFill>
            <a:schemeClr val="tx1"/>
          </a:solidFill>
          <a:latin typeface="Calibri" charset="0"/>
          <a:ea typeface="ＭＳ Ｐゴシック" charset="-128"/>
        </a:defRPr>
      </a:lvl3pPr>
      <a:lvl4pPr algn="ctr" defTabSz="609585" rtl="0" fontAlgn="base">
        <a:spcBef>
          <a:spcPct val="0"/>
        </a:spcBef>
        <a:spcAft>
          <a:spcPct val="0"/>
        </a:spcAft>
        <a:defRPr sz="5867">
          <a:solidFill>
            <a:schemeClr val="tx1"/>
          </a:solidFill>
          <a:latin typeface="Calibri" charset="0"/>
          <a:ea typeface="ＭＳ Ｐゴシック" charset="-128"/>
        </a:defRPr>
      </a:lvl4pPr>
      <a:lvl5pPr algn="ctr" defTabSz="609585" rtl="0" fontAlgn="base">
        <a:spcBef>
          <a:spcPct val="0"/>
        </a:spcBef>
        <a:spcAft>
          <a:spcPct val="0"/>
        </a:spcAft>
        <a:defRPr sz="5867">
          <a:solidFill>
            <a:schemeClr val="tx1"/>
          </a:solidFill>
          <a:latin typeface="Calibri" charset="0"/>
          <a:ea typeface="ＭＳ Ｐゴシック" charset="-128"/>
        </a:defRPr>
      </a:lvl5pPr>
      <a:lvl6pPr marL="609585" algn="ctr" defTabSz="609585" rtl="0" fontAlgn="base">
        <a:spcBef>
          <a:spcPct val="0"/>
        </a:spcBef>
        <a:spcAft>
          <a:spcPct val="0"/>
        </a:spcAft>
        <a:defRPr sz="5867">
          <a:solidFill>
            <a:schemeClr val="tx1"/>
          </a:solidFill>
          <a:latin typeface="Calibri" charset="0"/>
          <a:ea typeface="ＭＳ Ｐゴシック" charset="-128"/>
        </a:defRPr>
      </a:lvl6pPr>
      <a:lvl7pPr marL="1219170" algn="ctr" defTabSz="609585" rtl="0" fontAlgn="base">
        <a:spcBef>
          <a:spcPct val="0"/>
        </a:spcBef>
        <a:spcAft>
          <a:spcPct val="0"/>
        </a:spcAft>
        <a:defRPr sz="5867">
          <a:solidFill>
            <a:schemeClr val="tx1"/>
          </a:solidFill>
          <a:latin typeface="Calibri" charset="0"/>
          <a:ea typeface="ＭＳ Ｐゴシック" charset="-128"/>
        </a:defRPr>
      </a:lvl7pPr>
      <a:lvl8pPr marL="1828754" algn="ctr" defTabSz="609585" rtl="0" fontAlgn="base">
        <a:spcBef>
          <a:spcPct val="0"/>
        </a:spcBef>
        <a:spcAft>
          <a:spcPct val="0"/>
        </a:spcAft>
        <a:defRPr sz="5867">
          <a:solidFill>
            <a:schemeClr val="tx1"/>
          </a:solidFill>
          <a:latin typeface="Calibri" charset="0"/>
          <a:ea typeface="ＭＳ Ｐゴシック" charset="-128"/>
        </a:defRPr>
      </a:lvl8pPr>
      <a:lvl9pPr marL="2438339" algn="ctr" defTabSz="609585" rtl="0" fontAlgn="base">
        <a:spcBef>
          <a:spcPct val="0"/>
        </a:spcBef>
        <a:spcAft>
          <a:spcPct val="0"/>
        </a:spcAft>
        <a:defRPr sz="5867">
          <a:solidFill>
            <a:schemeClr val="tx1"/>
          </a:solidFill>
          <a:latin typeface="Calibri" charset="0"/>
          <a:ea typeface="ＭＳ Ｐゴシック" charset="-128"/>
        </a:defRPr>
      </a:lvl9pPr>
    </p:titleStyle>
    <p:bodyStyle>
      <a:lvl1pPr marL="457189" indent="-457189" algn="l" defTabSz="609585" rtl="0" fontAlgn="base">
        <a:spcBef>
          <a:spcPct val="20000"/>
        </a:spcBef>
        <a:spcAft>
          <a:spcPct val="0"/>
        </a:spcAft>
        <a:buFont typeface="Arial" charset="0"/>
        <a:buChar char="•"/>
        <a:defRPr sz="4267" kern="1200">
          <a:solidFill>
            <a:schemeClr val="tx1"/>
          </a:solidFill>
          <a:latin typeface="+mn-lt"/>
          <a:ea typeface="ＭＳ Ｐゴシック" charset="-128"/>
          <a:cs typeface="+mn-cs"/>
        </a:defRPr>
      </a:lvl1pPr>
      <a:lvl2pPr marL="990575" indent="-380990" algn="l" defTabSz="609585" rtl="0" fontAlgn="base">
        <a:spcBef>
          <a:spcPct val="20000"/>
        </a:spcBef>
        <a:spcAft>
          <a:spcPct val="0"/>
        </a:spcAft>
        <a:buFont typeface="Arial" charset="0"/>
        <a:buChar char="–"/>
        <a:defRPr sz="3733" kern="1200">
          <a:solidFill>
            <a:schemeClr val="tx1"/>
          </a:solidFill>
          <a:latin typeface="+mn-lt"/>
          <a:ea typeface="ＭＳ Ｐゴシック" charset="-128"/>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3pPr>
      <a:lvl4pPr marL="2133547"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4pPr>
      <a:lvl5pPr marL="2743131" indent="-304792" algn="l" defTabSz="609585" rtl="0" fontAlgn="base">
        <a:spcBef>
          <a:spcPct val="20000"/>
        </a:spcBef>
        <a:spcAft>
          <a:spcPct val="0"/>
        </a:spcAft>
        <a:buFont typeface="Arial" charset="0"/>
        <a:buChar char="»"/>
        <a:defRPr sz="2667" kern="1200">
          <a:solidFill>
            <a:schemeClr val="tx1"/>
          </a:solidFill>
          <a:latin typeface="+mn-lt"/>
          <a:ea typeface="ＭＳ Ｐゴシック" charset="-128"/>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Atomic_commit" TargetMode="External"/><Relationship Id="rId13" Type="http://schemas.openxmlformats.org/officeDocument/2006/relationships/hyperlink" Target="http://www.wikipedia.org)/" TargetMode="External"/><Relationship Id="rId3" Type="http://schemas.openxmlformats.org/officeDocument/2006/relationships/image" Target="../media/image1.emf"/><Relationship Id="rId7" Type="http://schemas.openxmlformats.org/officeDocument/2006/relationships/hyperlink" Target="https://en.wikipedia.org/wiki/Computer_networking" TargetMode="External"/><Relationship Id="rId12" Type="http://schemas.openxmlformats.org/officeDocument/2006/relationships/hyperlink" Target="https://en.wikipedia.org/wiki/Consensus_(computer_scie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Database" TargetMode="External"/><Relationship Id="rId11" Type="http://schemas.openxmlformats.org/officeDocument/2006/relationships/hyperlink" Target="https://en.wikipedia.org/wiki/Commit_(data_management)" TargetMode="External"/><Relationship Id="rId5" Type="http://schemas.openxmlformats.org/officeDocument/2006/relationships/hyperlink" Target="https://en.wikipedia.org/wiki/Transaction_processing" TargetMode="External"/><Relationship Id="rId10" Type="http://schemas.openxmlformats.org/officeDocument/2006/relationships/hyperlink" Target="https://en.wikipedia.org/wiki/Distributed_transaction" TargetMode="External"/><Relationship Id="rId4" Type="http://schemas.openxmlformats.org/officeDocument/2006/relationships/image" Target="../media/image8.png"/><Relationship Id="rId9" Type="http://schemas.openxmlformats.org/officeDocument/2006/relationships/hyperlink" Target="https://en.wikipedia.org/wiki/Distributed_algorith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Utility_computing" TargetMode="External"/><Relationship Id="rId13" Type="http://schemas.openxmlformats.org/officeDocument/2006/relationships/hyperlink" Target="https://en.wikipedia.org/wiki/Cloud_computing#Service_models" TargetMode="External"/><Relationship Id="rId3" Type="http://schemas.openxmlformats.org/officeDocument/2006/relationships/image" Target="../media/image1.emf"/><Relationship Id="rId7" Type="http://schemas.openxmlformats.org/officeDocument/2006/relationships/hyperlink" Target="https://en.wikipedia.org/wiki/Serverless_computing#cite_note-techcrunch-lambda-1" TargetMode="External"/><Relationship Id="rId12" Type="http://schemas.openxmlformats.org/officeDocument/2006/relationships/hyperlink" Target="https://en.wikipedia.org/wiki/Peer-to-peer" TargetMode="External"/><Relationship Id="rId2" Type="http://schemas.openxmlformats.org/officeDocument/2006/relationships/notesSlide" Target="../notesSlides/notesSlide12.xml"/><Relationship Id="rId16" Type="http://schemas.openxmlformats.org/officeDocument/2006/relationships/hyperlink" Target="https://en.wikipedia.org/wiki/Serverless_computing" TargetMode="External"/><Relationship Id="rId1" Type="http://schemas.openxmlformats.org/officeDocument/2006/relationships/slideLayout" Target="../slideLayouts/slideLayout2.xml"/><Relationship Id="rId6" Type="http://schemas.openxmlformats.org/officeDocument/2006/relationships/hyperlink" Target="https://en.wikipedia.org/wiki/Server_(computing)" TargetMode="External"/><Relationship Id="rId11" Type="http://schemas.openxmlformats.org/officeDocument/2006/relationships/hyperlink" Target="https://en.wikipedia.org/wiki/Serverless_computing#cite_note-lambda-api-gateway-2" TargetMode="External"/><Relationship Id="rId5" Type="http://schemas.openxmlformats.org/officeDocument/2006/relationships/hyperlink" Target="https://en.wikipedia.org/wiki/Execution_model" TargetMode="External"/><Relationship Id="rId15" Type="http://schemas.openxmlformats.org/officeDocument/2006/relationships/hyperlink" Target="https://en.wikipedia.org/wiki/Function_as_a_service#cite_note-1" TargetMode="External"/><Relationship Id="rId10" Type="http://schemas.openxmlformats.org/officeDocument/2006/relationships/hyperlink" Target="https://en.wikipedia.org/wiki/Microservices"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Software_deployment" TargetMode="External"/><Relationship Id="rId14" Type="http://schemas.openxmlformats.org/officeDocument/2006/relationships/hyperlink" Target="https://en.wikipedia.org/wiki/Computing_plat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30.png"/><Relationship Id="rId3" Type="http://schemas.openxmlformats.org/officeDocument/2006/relationships/image" Target="../media/image1.emf"/><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60960" y="1267301"/>
            <a:ext cx="12192000" cy="3272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None/>
            </a:pPr>
            <a:r>
              <a:rPr lang="en-US" altLang="en-US" sz="4267" i="1" dirty="0">
                <a:solidFill>
                  <a:schemeClr val="bg1"/>
                </a:solidFill>
              </a:rPr>
              <a:t>E6156 – Cloud Computing:</a:t>
            </a:r>
          </a:p>
          <a:p>
            <a:pPr algn="ctr">
              <a:spcBef>
                <a:spcPct val="0"/>
              </a:spcBef>
              <a:buNone/>
            </a:pPr>
            <a:r>
              <a:rPr lang="en-US" altLang="en-US" sz="4400" i="1" dirty="0">
                <a:solidFill>
                  <a:schemeClr val="bg1"/>
                </a:solidFill>
              </a:rPr>
              <a:t>Backend-as-a-Service</a:t>
            </a:r>
            <a:br>
              <a:rPr lang="en-US" altLang="en-US" sz="4267" i="1" dirty="0">
                <a:solidFill>
                  <a:schemeClr val="bg1"/>
                </a:solidFill>
              </a:rPr>
            </a:br>
            <a:endParaRPr lang="en-US" altLang="en-US" sz="2400" i="1" dirty="0">
              <a:solidFill>
                <a:schemeClr val="bg1"/>
              </a:solidFill>
            </a:endParaRPr>
          </a:p>
          <a:p>
            <a:pPr algn="ctr">
              <a:spcBef>
                <a:spcPct val="0"/>
              </a:spcBef>
              <a:buNone/>
            </a:pPr>
            <a:r>
              <a:rPr lang="en-US" altLang="en-US" sz="2400" i="1" dirty="0">
                <a:solidFill>
                  <a:schemeClr val="bg1"/>
                </a:solidFill>
              </a:rPr>
              <a:t>Lecture 8: Some DynamoDB , Additional REST API Concepts (Continued), </a:t>
            </a:r>
            <a:br>
              <a:rPr lang="en-US" altLang="en-US" sz="2400" i="1" dirty="0">
                <a:solidFill>
                  <a:schemeClr val="bg1"/>
                </a:solidFill>
              </a:rPr>
            </a:br>
            <a:r>
              <a:rPr lang="en-US" altLang="en-US" sz="2400" i="1" dirty="0">
                <a:solidFill>
                  <a:schemeClr val="bg1"/>
                </a:solidFill>
              </a:rPr>
              <a:t>Lambda Functions Walkthrough, Microservices and SNS, </a:t>
            </a:r>
            <a:r>
              <a:rPr lang="en-US" altLang="en-US" sz="2400" i="1" dirty="0" err="1">
                <a:solidFill>
                  <a:schemeClr val="bg1"/>
                </a:solidFill>
              </a:rPr>
              <a:t>WebHooks</a:t>
            </a:r>
            <a:r>
              <a:rPr lang="en-US" altLang="en-US" sz="2400" i="1" dirty="0">
                <a:solidFill>
                  <a:schemeClr val="bg1"/>
                </a:solidFill>
              </a:rPr>
              <a:t>, API Gateway</a:t>
            </a: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B181B8-C58F-AB4B-878B-A042722814D8}"/>
              </a:ext>
            </a:extLst>
          </p:cNvPr>
          <p:cNvPicPr>
            <a:picLocks noChangeAspect="1"/>
          </p:cNvPicPr>
          <p:nvPr/>
        </p:nvPicPr>
        <p:blipFill>
          <a:blip r:embed="rId4"/>
          <a:stretch>
            <a:fillRect/>
          </a:stretch>
        </p:blipFill>
        <p:spPr>
          <a:xfrm>
            <a:off x="6416991" y="693401"/>
            <a:ext cx="5550461" cy="5276229"/>
          </a:xfrm>
          <a:prstGeom prst="rect">
            <a:avLst/>
          </a:prstGeom>
        </p:spPr>
      </p:pic>
      <p:sp>
        <p:nvSpPr>
          <p:cNvPr id="19" name="Content Placeholder 4">
            <a:extLst>
              <a:ext uri="{FF2B5EF4-FFF2-40B4-BE49-F238E27FC236}">
                <a16:creationId xmlns:a16="http://schemas.microsoft.com/office/drawing/2014/main" id="{4B5DC991-AF02-C64F-B883-7B4542C53D09}"/>
              </a:ext>
            </a:extLst>
          </p:cNvPr>
          <p:cNvSpPr txBox="1">
            <a:spLocks/>
          </p:cNvSpPr>
          <p:nvPr/>
        </p:nvSpPr>
        <p:spPr bwMode="auto">
          <a:xfrm>
            <a:off x="457200" y="764381"/>
            <a:ext cx="5734594" cy="5341411"/>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“In </a:t>
            </a:r>
            <a:r>
              <a:rPr kumimoji="0" lang="en-US" b="0" i="0" u="none" strike="noStrike" kern="0" cap="none" spc="0" normalizeH="0" baseline="0" noProof="0" dirty="0">
                <a:ln>
                  <a:noFill/>
                </a:ln>
                <a:solidFill>
                  <a:srgbClr val="444444"/>
                </a:solidFill>
                <a:effectLst/>
                <a:uLnTx/>
                <a:uFillTx/>
                <a:latin typeface="Century Schoolbook" charset="0"/>
                <a:hlinkClick r:id="rId5" tooltip="Transaction processing"/>
              </a:rPr>
              <a:t>transaction processing</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0" u="none" strike="noStrike" kern="0" cap="none" spc="0" normalizeH="0" baseline="0" noProof="0" dirty="0">
                <a:ln>
                  <a:noFill/>
                </a:ln>
                <a:solidFill>
                  <a:srgbClr val="444444"/>
                </a:solidFill>
                <a:effectLst/>
                <a:uLnTx/>
                <a:uFillTx/>
                <a:latin typeface="Century Schoolbook" charset="0"/>
                <a:hlinkClick r:id="rId6" tooltip="Database"/>
              </a:rPr>
              <a:t>databases</a:t>
            </a:r>
            <a:r>
              <a:rPr kumimoji="0" lang="en-US" b="0" i="0" u="none" strike="noStrike" kern="0" cap="none" spc="0" normalizeH="0" baseline="0" noProof="0" dirty="0">
                <a:ln>
                  <a:noFill/>
                </a:ln>
                <a:solidFill>
                  <a:srgbClr val="444444"/>
                </a:solidFill>
                <a:effectLst/>
                <a:uLnTx/>
                <a:uFillTx/>
                <a:latin typeface="Century Schoolbook" charset="0"/>
              </a:rPr>
              <a:t>, and </a:t>
            </a:r>
            <a:r>
              <a:rPr kumimoji="0" lang="en-US" b="0" i="0" u="none" strike="noStrike" kern="0" cap="none" spc="0" normalizeH="0" baseline="0" noProof="0" dirty="0">
                <a:ln>
                  <a:noFill/>
                </a:ln>
                <a:solidFill>
                  <a:srgbClr val="444444"/>
                </a:solidFill>
                <a:effectLst/>
                <a:uLnTx/>
                <a:uFillTx/>
                <a:latin typeface="Century Schoolbook" charset="0"/>
                <a:hlinkClick r:id="rId7" tooltip="Computer networking"/>
              </a:rPr>
              <a:t>computer networking</a:t>
            </a:r>
            <a:r>
              <a:rPr kumimoji="0" lang="en-US" b="0" i="0" u="none" strike="noStrike" kern="0" cap="none" spc="0" normalizeH="0" baseline="0" noProof="0" dirty="0">
                <a:ln>
                  <a:noFill/>
                </a:ln>
                <a:solidFill>
                  <a:srgbClr val="444444"/>
                </a:solidFill>
                <a:effectLst/>
                <a:uLnTx/>
                <a:uFillTx/>
                <a:latin typeface="Century Schoolbook" charset="0"/>
              </a:rPr>
              <a:t>, the </a:t>
            </a:r>
            <a:r>
              <a:rPr kumimoji="0" lang="en-US" b="1" i="0" u="none" strike="noStrike" kern="0" cap="none" spc="0" normalizeH="0" baseline="0" noProof="0" dirty="0">
                <a:ln>
                  <a:noFill/>
                </a:ln>
                <a:solidFill>
                  <a:srgbClr val="444444"/>
                </a:solidFill>
                <a:effectLst/>
                <a:uLnTx/>
                <a:uFillTx/>
                <a:latin typeface="Century Schoolbook" charset="0"/>
              </a:rPr>
              <a:t>two-phase commit protocol</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1" i="0" u="none" strike="noStrike" kern="0" cap="none" spc="0" normalizeH="0" baseline="0" noProof="0" dirty="0">
                <a:ln>
                  <a:noFill/>
                </a:ln>
                <a:solidFill>
                  <a:srgbClr val="444444"/>
                </a:solidFill>
                <a:effectLst/>
                <a:uLnTx/>
                <a:uFillTx/>
                <a:latin typeface="Century Schoolbook" charset="0"/>
              </a:rPr>
              <a:t>2PC</a:t>
            </a:r>
            <a:r>
              <a:rPr kumimoji="0" lang="en-US" b="0" i="0" u="none" strike="noStrike" kern="0" cap="none" spc="0" normalizeH="0" baseline="0" noProof="0" dirty="0">
                <a:ln>
                  <a:noFill/>
                </a:ln>
                <a:solidFill>
                  <a:srgbClr val="444444"/>
                </a:solidFill>
                <a:effectLst/>
                <a:uLnTx/>
                <a:uFillTx/>
                <a:latin typeface="Century Schoolbook" charset="0"/>
              </a:rPr>
              <a:t>) is a type of </a:t>
            </a:r>
            <a:r>
              <a:rPr kumimoji="0" lang="en-US" b="0" i="0" u="none" strike="noStrike" kern="0" cap="none" spc="0" normalizeH="0" baseline="0" noProof="0" dirty="0">
                <a:ln>
                  <a:noFill/>
                </a:ln>
                <a:solidFill>
                  <a:srgbClr val="444444"/>
                </a:solidFill>
                <a:effectLst/>
                <a:uLnTx/>
                <a:uFillTx/>
                <a:latin typeface="Century Schoolbook" charset="0"/>
                <a:hlinkClick r:id="rId8" tooltip="Atomic commit"/>
              </a:rPr>
              <a:t>atomic commitment protocol</a:t>
            </a:r>
            <a:r>
              <a:rPr kumimoji="0" lang="en-US" b="0" i="0" u="none" strike="noStrike" kern="0" cap="none" spc="0" normalizeH="0" baseline="0" noProof="0" dirty="0">
                <a:ln>
                  <a:noFill/>
                </a:ln>
                <a:solidFill>
                  <a:srgbClr val="444444"/>
                </a:solidFill>
                <a:effectLst/>
                <a:uLnTx/>
                <a:uFillTx/>
                <a:latin typeface="Century Schoolbook" charset="0"/>
              </a:rPr>
              <a:t> (ACP). It is a </a:t>
            </a:r>
            <a:r>
              <a:rPr kumimoji="0" lang="en-US" b="0" i="0" u="none" strike="noStrike" kern="0" cap="none" spc="0" normalizeH="0" baseline="0" noProof="0" dirty="0">
                <a:ln>
                  <a:noFill/>
                </a:ln>
                <a:solidFill>
                  <a:srgbClr val="444444"/>
                </a:solidFill>
                <a:effectLst/>
                <a:uLnTx/>
                <a:uFillTx/>
                <a:latin typeface="Century Schoolbook" charset="0"/>
                <a:hlinkClick r:id="rId9" tooltip="Distributed algorithm"/>
              </a:rPr>
              <a:t>distributed algorithm</a:t>
            </a:r>
            <a:r>
              <a:rPr kumimoji="0" lang="en-US" b="0" i="0" u="none" strike="noStrike" kern="0" cap="none" spc="0" normalizeH="0" baseline="0" noProof="0" dirty="0">
                <a:ln>
                  <a:noFill/>
                </a:ln>
                <a:solidFill>
                  <a:srgbClr val="444444"/>
                </a:solidFill>
                <a:effectLst/>
                <a:uLnTx/>
                <a:uFillTx/>
                <a:latin typeface="Century Schoolbook" charset="0"/>
              </a:rPr>
              <a:t> that coordinates all the processes that participate in a </a:t>
            </a:r>
            <a:r>
              <a:rPr kumimoji="0" lang="en-US" b="0" i="0" u="none" strike="noStrike" kern="0" cap="none" spc="0" normalizeH="0" baseline="0" noProof="0" dirty="0">
                <a:ln>
                  <a:noFill/>
                </a:ln>
                <a:solidFill>
                  <a:srgbClr val="444444"/>
                </a:solidFill>
                <a:effectLst/>
                <a:uLnTx/>
                <a:uFillTx/>
                <a:latin typeface="Century Schoolbook" charset="0"/>
                <a:hlinkClick r:id="rId10" tooltip="Distributed transaction"/>
              </a:rPr>
              <a:t>distributed atomic transaction</a:t>
            </a:r>
            <a:r>
              <a:rPr kumimoji="0" lang="en-US" b="0" i="0" u="none" strike="noStrike" kern="0" cap="none" spc="0" normalizeH="0" baseline="0" noProof="0" dirty="0">
                <a:ln>
                  <a:noFill/>
                </a:ln>
                <a:solidFill>
                  <a:srgbClr val="444444"/>
                </a:solidFill>
                <a:effectLst/>
                <a:uLnTx/>
                <a:uFillTx/>
                <a:latin typeface="Century Schoolbook" charset="0"/>
              </a:rPr>
              <a:t> on whether to </a:t>
            </a:r>
            <a:r>
              <a:rPr kumimoji="0" lang="en-US" b="0" i="1" u="none" strike="noStrike" kern="0" cap="none" spc="0" normalizeH="0" baseline="0" noProof="0" dirty="0">
                <a:ln>
                  <a:noFill/>
                </a:ln>
                <a:solidFill>
                  <a:srgbClr val="444444"/>
                </a:solidFill>
                <a:effectLst/>
                <a:uLnTx/>
                <a:uFillTx/>
                <a:latin typeface="Century Schoolbook" charset="0"/>
                <a:hlinkClick r:id="rId11" tooltip="Commit (data management)"/>
              </a:rPr>
              <a:t>commit</a:t>
            </a:r>
            <a:r>
              <a:rPr kumimoji="0" lang="en-US" b="0" i="0" u="none" strike="noStrike" kern="0" cap="none" spc="0" normalizeH="0" baseline="0" noProof="0" dirty="0">
                <a:ln>
                  <a:noFill/>
                </a:ln>
                <a:solidFill>
                  <a:srgbClr val="444444"/>
                </a:solidFill>
                <a:effectLst/>
                <a:uLnTx/>
                <a:uFillTx/>
                <a:latin typeface="Century Schoolbook" charset="0"/>
              </a:rPr>
              <a:t> or </a:t>
            </a:r>
            <a:r>
              <a:rPr kumimoji="0" lang="en-US" b="0" i="1" u="none" strike="noStrike" kern="0" cap="none" spc="0" normalizeH="0" baseline="0" noProof="0" dirty="0">
                <a:ln>
                  <a:noFill/>
                </a:ln>
                <a:solidFill>
                  <a:srgbClr val="444444"/>
                </a:solidFill>
                <a:effectLst/>
                <a:uLnTx/>
                <a:uFillTx/>
                <a:latin typeface="Century Schoolbook" charset="0"/>
              </a:rPr>
              <a:t>abort</a:t>
            </a:r>
            <a:r>
              <a:rPr kumimoji="0" lang="en-US" b="0" i="0" u="none" strike="noStrike" kern="0" cap="none" spc="0" normalizeH="0" baseline="0" noProof="0" dirty="0">
                <a:ln>
                  <a:noFill/>
                </a:ln>
                <a:solidFill>
                  <a:srgbClr val="444444"/>
                </a:solidFill>
                <a:effectLst/>
                <a:uLnTx/>
                <a:uFillTx/>
                <a:latin typeface="Century Schoolbook" charset="0"/>
              </a:rPr>
              <a:t> (</a:t>
            </a:r>
            <a:r>
              <a:rPr kumimoji="0" lang="en-US" b="0" i="1" u="none" strike="noStrike" kern="0" cap="none" spc="0" normalizeH="0" baseline="0" noProof="0" dirty="0">
                <a:ln>
                  <a:noFill/>
                </a:ln>
                <a:solidFill>
                  <a:srgbClr val="444444"/>
                </a:solidFill>
                <a:effectLst/>
                <a:uLnTx/>
                <a:uFillTx/>
                <a:latin typeface="Century Schoolbook" charset="0"/>
              </a:rPr>
              <a:t>roll back</a:t>
            </a:r>
            <a:r>
              <a:rPr kumimoji="0" lang="en-US" b="0" i="0" u="none" strike="noStrike" kern="0" cap="none" spc="0" normalizeH="0" baseline="0" noProof="0" dirty="0">
                <a:ln>
                  <a:noFill/>
                </a:ln>
                <a:solidFill>
                  <a:srgbClr val="444444"/>
                </a:solidFill>
                <a:effectLst/>
                <a:uLnTx/>
                <a:uFillTx/>
                <a:latin typeface="Century Schoolbook" charset="0"/>
              </a:rPr>
              <a:t>) the transaction (it is a specialized type of </a:t>
            </a:r>
            <a:r>
              <a:rPr kumimoji="0" lang="en-US" b="0" i="0" u="none" strike="noStrike" kern="0" cap="none" spc="0" normalizeH="0" baseline="0" noProof="0" dirty="0">
                <a:ln>
                  <a:noFill/>
                </a:ln>
                <a:solidFill>
                  <a:srgbClr val="444444"/>
                </a:solidFill>
                <a:effectLst/>
                <a:uLnTx/>
                <a:uFillTx/>
                <a:latin typeface="Century Schoolbook" charset="0"/>
                <a:hlinkClick r:id="rId12" tooltip="Consensus (computer science)"/>
              </a:rPr>
              <a:t>consensus</a:t>
            </a:r>
            <a:r>
              <a:rPr kumimoji="0" lang="en-US" b="0" i="0" u="none" strike="noStrike" kern="0" cap="none" spc="0" normalizeH="0" baseline="0" noProof="0" dirty="0">
                <a:ln>
                  <a:noFill/>
                </a:ln>
                <a:solidFill>
                  <a:srgbClr val="444444"/>
                </a:solidFill>
                <a:effectLst/>
                <a:uLnTx/>
                <a:uFillTx/>
                <a:latin typeface="Century Schoolbook" charset="0"/>
              </a:rPr>
              <a:t> protocol). The protocol achieves its goal even in many cases of temporary system failure (involving either process, network node, communication, etc. failures), and is thus widely used”</a:t>
            </a:r>
            <a:br>
              <a:rPr kumimoji="0" lang="en-US" b="0" i="0" u="none" strike="noStrike" kern="0" cap="none" spc="0" normalizeH="0" baseline="0" noProof="0" dirty="0">
                <a:ln>
                  <a:noFill/>
                </a:ln>
                <a:solidFill>
                  <a:srgbClr val="444444"/>
                </a:solidFill>
                <a:effectLst/>
                <a:uLnTx/>
                <a:uFillTx/>
                <a:latin typeface="Century Schoolbook" charset="0"/>
              </a:rPr>
            </a:br>
            <a:r>
              <a:rPr kumimoji="0" lang="en-US" b="0" i="0" u="none" strike="noStrike" kern="0" cap="none" spc="0" normalizeH="0" baseline="0" noProof="0" dirty="0">
                <a:ln>
                  <a:noFill/>
                </a:ln>
                <a:solidFill>
                  <a:srgbClr val="444444"/>
                </a:solidFill>
                <a:effectLst/>
                <a:uLnTx/>
                <a:uFillTx/>
                <a:latin typeface="Century Schoolbook" charset="0"/>
              </a:rPr>
              <a:t>(</a:t>
            </a:r>
            <a:r>
              <a:rPr kumimoji="0" lang="en-US" b="0" i="0" u="none" strike="noStrike" kern="0" cap="none" spc="0" normalizeH="0" baseline="0" noProof="0" dirty="0">
                <a:ln>
                  <a:noFill/>
                </a:ln>
                <a:solidFill>
                  <a:srgbClr val="444444"/>
                </a:solidFill>
                <a:effectLst/>
                <a:uLnTx/>
                <a:uFillTx/>
                <a:latin typeface="Century Schoolbook" charset="0"/>
                <a:hlinkClick r:id="rId13"/>
              </a:rPr>
              <a:t>www.wikipedia.org)</a:t>
            </a:r>
            <a:endParaRPr kumimoji="0" lang="en-US" b="0" i="0" u="none" strike="noStrike" kern="0" cap="none" spc="0" normalizeH="0" baseline="0" noProof="0" dirty="0">
              <a:ln>
                <a:noFill/>
              </a:ln>
              <a:solidFill>
                <a:srgbClr val="444444"/>
              </a:solidFill>
              <a:effectLst/>
              <a:uLnTx/>
              <a:uFillTx/>
              <a:latin typeface="Century Schoolbook" charset="0"/>
            </a:endParaRP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Note: This sequence diagram omits some steps.</a:t>
            </a:r>
          </a:p>
          <a:p>
            <a:pPr marL="0" marR="0" lvl="0" indent="0" algn="l" defTabSz="914400" rtl="0" eaLnBrk="1" fontAlgn="base" latinLnBrk="0" hangingPunct="1">
              <a:lnSpc>
                <a:spcPct val="100000"/>
              </a:lnSpc>
              <a:spcBef>
                <a:spcPts val="1200"/>
              </a:spcBef>
              <a:spcAft>
                <a:spcPts val="0"/>
              </a:spcAft>
              <a:buClr>
                <a:srgbClr val="0085C3"/>
              </a:buClr>
              <a:buSzTx/>
              <a:buFont typeface="Arial" pitchFamily="34" charset="0"/>
              <a:buNone/>
              <a:tabLst/>
              <a:defRPr/>
            </a:pPr>
            <a:r>
              <a:rPr kumimoji="0" lang="en-US" b="0" i="0" u="none" strike="noStrike" kern="0" cap="none" spc="0" normalizeH="0" baseline="0" noProof="0" dirty="0">
                <a:ln>
                  <a:noFill/>
                </a:ln>
                <a:solidFill>
                  <a:srgbClr val="444444"/>
                </a:solidFill>
                <a:effectLst/>
                <a:uLnTx/>
                <a:uFillTx/>
                <a:latin typeface="Century Schoolbook" charset="0"/>
              </a:rPr>
              <a:t>Uses: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ACID, especially consistency, for data in different databases/services.</a:t>
            </a:r>
          </a:p>
          <a:p>
            <a:pPr marL="574675" marR="0" lvl="1" indent="-223838" algn="l" defTabSz="914400" rtl="0" eaLnBrk="1" fontAlgn="base" latinLnBrk="0" hangingPunct="1">
              <a:lnSpc>
                <a:spcPct val="100000"/>
              </a:lnSpc>
              <a:spcBef>
                <a:spcPts val="300"/>
              </a:spcBef>
              <a:spcAft>
                <a:spcPts val="0"/>
              </a:spcAft>
              <a:buClr>
                <a:srgbClr val="0085C3"/>
              </a:buClr>
              <a:buSzTx/>
              <a:buFont typeface="Museo Sans For Dell" pitchFamily="2" charset="0"/>
              <a:buChar char="–"/>
              <a:tabLst/>
              <a:defRPr/>
            </a:pPr>
            <a:r>
              <a:rPr kumimoji="0" lang="en-US" sz="1200" b="0" i="0" u="none" strike="noStrike" kern="0" cap="none" spc="0" normalizeH="0" baseline="0" noProof="0" dirty="0">
                <a:ln>
                  <a:noFill/>
                </a:ln>
                <a:solidFill>
                  <a:srgbClr val="444444"/>
                </a:solidFill>
                <a:effectLst/>
                <a:uLnTx/>
                <a:uFillTx/>
                <a:latin typeface="Century Schoolbook" charset="0"/>
              </a:rPr>
              <a:t>Modified approach is required to strictly achieve consistency and availability for replicated data,</a:t>
            </a:r>
          </a:p>
        </p:txBody>
      </p:sp>
      <p:sp>
        <p:nvSpPr>
          <p:cNvPr id="11" name="TextBox 9">
            <a:extLst>
              <a:ext uri="{FF2B5EF4-FFF2-40B4-BE49-F238E27FC236}">
                <a16:creationId xmlns:a16="http://schemas.microsoft.com/office/drawing/2014/main" id="{3D328C88-1D09-4347-8FAC-34CDC621684F}"/>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10</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3249536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70213" y="2699220"/>
            <a:ext cx="10197736" cy="3539505"/>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340784" y="741410"/>
            <a:ext cx="11013016" cy="1932986"/>
          </a:xfrm>
        </p:spPr>
        <p:txBody>
          <a:bodyPr>
            <a:normAutofit lnSpcReduction="10000"/>
          </a:bodyPr>
          <a:lstStyle/>
          <a:p>
            <a:r>
              <a:rPr lang="en-US" sz="1600" dirty="0"/>
              <a:t>The preceding two slides were simplistic overviews of some of the concepts. </a:t>
            </a:r>
          </a:p>
          <a:p>
            <a:pPr lvl="1"/>
            <a:r>
              <a:rPr lang="en-US" sz="1200" dirty="0"/>
              <a:t>If the DB tolerates network partitions, the DB must either: return error or potentially out of date values.</a:t>
            </a:r>
          </a:p>
          <a:p>
            <a:pPr lvl="1"/>
            <a:r>
              <a:rPr lang="en-US" sz="1200" dirty="0"/>
              <a:t>Achieving availability </a:t>
            </a:r>
            <a:r>
              <a:rPr lang="en-US" sz="1200" dirty="0">
                <a:sym typeface="Wingdings" pitchFamily="2" charset="2"/>
              </a:rPr>
              <a:t> you must have multiple copies of the data.</a:t>
            </a:r>
          </a:p>
          <a:p>
            <a:pPr lvl="2"/>
            <a:r>
              <a:rPr lang="en-US" sz="900" dirty="0">
                <a:sym typeface="Wingdings" pitchFamily="2" charset="2"/>
              </a:rPr>
              <a:t>Consistency requires some form of distributed synchronization for updates  cannot tolerate partitions.</a:t>
            </a:r>
          </a:p>
          <a:p>
            <a:pPr lvl="2"/>
            <a:r>
              <a:rPr lang="en-US" sz="900" dirty="0">
                <a:sym typeface="Wingdings" pitchFamily="2" charset="2"/>
              </a:rPr>
              <a:t>Availability and partition tolerance  cannot synchronize updates.</a:t>
            </a:r>
          </a:p>
          <a:p>
            <a:r>
              <a:rPr lang="en-US" sz="1600" dirty="0">
                <a:sym typeface="Wingdings" pitchFamily="2" charset="2"/>
              </a:rPr>
              <a:t>For a lot of applications,</a:t>
            </a:r>
          </a:p>
          <a:p>
            <a:pPr lvl="1"/>
            <a:r>
              <a:rPr lang="en-US" sz="1200" dirty="0">
                <a:sym typeface="Wingdings" pitchFamily="2" charset="2"/>
              </a:rPr>
              <a:t>You do not need ACID properties</a:t>
            </a:r>
          </a:p>
          <a:p>
            <a:pPr lvl="1"/>
            <a:r>
              <a:rPr lang="en-US" sz="1200" dirty="0">
                <a:sym typeface="Wingdings" pitchFamily="2" charset="2"/>
              </a:rPr>
              <a:t>You cannot achieve the massive, required scale and achieve ACID properties.</a:t>
            </a:r>
            <a:endParaRPr lang="en-US" sz="12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7846423" y="827315"/>
            <a:ext cx="3849188" cy="16720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
        <p:nvSpPr>
          <p:cNvPr id="11" name="TextBox 9">
            <a:extLst>
              <a:ext uri="{FF2B5EF4-FFF2-40B4-BE49-F238E27FC236}">
                <a16:creationId xmlns:a16="http://schemas.microsoft.com/office/drawing/2014/main" id="{1DA0587B-D703-484D-98DD-3E10970F6858}"/>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11</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78827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69133" y="693742"/>
            <a:ext cx="5080000" cy="3217333"/>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10314649" y="4714959"/>
            <a:ext cx="895519" cy="76604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457189" indent="-457189" algn="ctr" defTabSz="609585" fontAlgn="base">
              <a:spcBef>
                <a:spcPct val="0"/>
              </a:spcBef>
              <a:spcAft>
                <a:spcPct val="0"/>
              </a:spcAft>
              <a:buFont typeface="Arial" charset="0"/>
              <a:buChar char="•"/>
            </a:pPr>
            <a:endParaRPr lang="en-US" sz="2400">
              <a:solidFill>
                <a:prstClr val="black"/>
              </a:solidFill>
              <a:latin typeface="Calibri"/>
            </a:endParaRPr>
          </a:p>
        </p:txBody>
      </p:sp>
      <p:cxnSp>
        <p:nvCxnSpPr>
          <p:cNvPr id="7" name="Straight Arrow Connector 6"/>
          <p:cNvCxnSpPr/>
          <p:nvPr/>
        </p:nvCxnSpPr>
        <p:spPr>
          <a:xfrm flipV="1">
            <a:off x="10487278" y="3787073"/>
            <a:ext cx="312892" cy="884729"/>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152807" y="3954232"/>
            <a:ext cx="12192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get</a:t>
            </a:r>
            <a:endParaRPr lang="en-US" sz="1600" b="1" dirty="0" err="1">
              <a:solidFill>
                <a:prstClr val="black"/>
              </a:solidFill>
              <a:latin typeface="Calibri"/>
              <a:ea typeface="ＭＳ Ｐゴシック" charset="-128"/>
            </a:endParaRPr>
          </a:p>
        </p:txBody>
      </p:sp>
      <p:cxnSp>
        <p:nvCxnSpPr>
          <p:cNvPr id="9" name="Straight Arrow Connector 8"/>
          <p:cNvCxnSpPr/>
          <p:nvPr/>
        </p:nvCxnSpPr>
        <p:spPr>
          <a:xfrm flipV="1">
            <a:off x="10972798" y="3843756"/>
            <a:ext cx="312892" cy="884729"/>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096877" y="4213328"/>
            <a:ext cx="609600" cy="1219200"/>
          </a:xfrm>
          <a:prstGeom prst="rect">
            <a:avLst/>
          </a:prstGeom>
          <a:noFill/>
        </p:spPr>
        <p:txBody>
          <a:bodyPr wrap="none" rtlCol="0">
            <a:noAutofit/>
          </a:bodyPr>
          <a:lstStyle/>
          <a:p>
            <a:pPr defTabSz="609585" fontAlgn="base">
              <a:lnSpc>
                <a:spcPct val="90000"/>
              </a:lnSpc>
              <a:spcBef>
                <a:spcPts val="800"/>
              </a:spcBef>
              <a:buClr>
                <a:prstClr val="white"/>
              </a:buClr>
            </a:pPr>
            <a:r>
              <a:rPr lang="en-US" sz="1600" b="1">
                <a:solidFill>
                  <a:prstClr val="black"/>
                </a:solidFill>
                <a:latin typeface="Calibri"/>
                <a:ea typeface="ＭＳ Ｐゴシック" charset="-128"/>
              </a:rPr>
              <a:t>put</a:t>
            </a:r>
            <a:endParaRPr lang="en-US" sz="1600" b="1" dirty="0">
              <a:solidFill>
                <a:prstClr val="black"/>
              </a:solidFill>
              <a:latin typeface="Calibri"/>
              <a:ea typeface="ＭＳ Ｐゴシック" charset="-128"/>
            </a:endParaRPr>
          </a:p>
        </p:txBody>
      </p:sp>
      <p:sp>
        <p:nvSpPr>
          <p:cNvPr id="3" name="Content Placeholder 2"/>
          <p:cNvSpPr>
            <a:spLocks noGrp="1"/>
          </p:cNvSpPr>
          <p:nvPr>
            <p:ph sz="half" idx="1"/>
          </p:nvPr>
        </p:nvSpPr>
        <p:spPr>
          <a:xfrm>
            <a:off x="463943" y="1089729"/>
            <a:ext cx="8545191" cy="4930596"/>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335376945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Model</a:t>
            </a:r>
          </a:p>
        </p:txBody>
      </p:sp>
      <p:pic>
        <p:nvPicPr>
          <p:cNvPr id="12" name="Picture 11">
            <a:extLst>
              <a:ext uri="{FF2B5EF4-FFF2-40B4-BE49-F238E27FC236}">
                <a16:creationId xmlns:a16="http://schemas.microsoft.com/office/drawing/2014/main" id="{2470506D-5E05-BD46-B85D-4D477B8892A0}"/>
              </a:ext>
            </a:extLst>
          </p:cNvPr>
          <p:cNvPicPr>
            <a:picLocks noChangeAspect="1"/>
          </p:cNvPicPr>
          <p:nvPr/>
        </p:nvPicPr>
        <p:blipFill>
          <a:blip r:embed="rId2"/>
          <a:stretch>
            <a:fillRect/>
          </a:stretch>
        </p:blipFill>
        <p:spPr>
          <a:xfrm>
            <a:off x="539933" y="684791"/>
            <a:ext cx="10032272" cy="5488418"/>
          </a:xfrm>
          <a:prstGeom prst="rect">
            <a:avLst/>
          </a:prstGeom>
        </p:spPr>
      </p:pic>
    </p:spTree>
    <p:extLst>
      <p:ext uri="{BB962C8B-B14F-4D97-AF65-F5344CB8AC3E}">
        <p14:creationId xmlns:p14="http://schemas.microsoft.com/office/powerpoint/2010/main" val="471244665"/>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a:t>
            </a:r>
          </a:p>
        </p:txBody>
      </p:sp>
      <p:sp>
        <p:nvSpPr>
          <p:cNvPr id="5" name="Content Placeholder 6">
            <a:extLst>
              <a:ext uri="{FF2B5EF4-FFF2-40B4-BE49-F238E27FC236}">
                <a16:creationId xmlns:a16="http://schemas.microsoft.com/office/drawing/2014/main" id="{D8669F46-CE91-004E-BFB0-AD3DA5EAB378}"/>
              </a:ext>
            </a:extLst>
          </p:cNvPr>
          <p:cNvSpPr>
            <a:spLocks noGrp="1"/>
          </p:cNvSpPr>
          <p:nvPr>
            <p:ph sz="half" idx="1"/>
          </p:nvPr>
        </p:nvSpPr>
        <p:spPr>
          <a:xfrm>
            <a:off x="226422" y="694417"/>
            <a:ext cx="11739155" cy="5454163"/>
          </a:xfrm>
        </p:spPr>
        <p:txBody>
          <a:bodyPr>
            <a:normAutofit/>
          </a:bodyPr>
          <a:lstStyle/>
          <a:p>
            <a:pPr>
              <a:lnSpc>
                <a:spcPct val="110000"/>
              </a:lnSpc>
              <a:spcBef>
                <a:spcPts val="0"/>
              </a:spcBef>
              <a:spcAft>
                <a:spcPts val="200"/>
              </a:spcAft>
            </a:pPr>
            <a:r>
              <a:rPr lang="en-US" dirty="0"/>
              <a:t>Suppose I want to write a a comment, only if it has not changed since I read it.</a:t>
            </a:r>
          </a:p>
          <a:p>
            <a:pPr>
              <a:lnSpc>
                <a:spcPct val="110000"/>
              </a:lnSpc>
              <a:spcBef>
                <a:spcPts val="0"/>
              </a:spcBef>
              <a:spcAft>
                <a:spcPts val="200"/>
              </a:spcAft>
            </a:pPr>
            <a:r>
              <a:rPr lang="en-US" dirty="0"/>
              <a:t>The structure of my comments is:</a:t>
            </a:r>
          </a:p>
          <a:p>
            <a:pPr lvl="1">
              <a:lnSpc>
                <a:spcPct val="110000"/>
              </a:lnSpc>
              <a:spcBef>
                <a:spcPts val="0"/>
              </a:spcBef>
              <a:spcAft>
                <a:spcPts val="200"/>
              </a:spcAft>
            </a:pPr>
            <a:r>
              <a:rPr lang="en-US" dirty="0" err="1"/>
              <a:t>comment_id</a:t>
            </a:r>
            <a:endParaRPr lang="en-US" dirty="0"/>
          </a:p>
          <a:p>
            <a:pPr lvl="1">
              <a:lnSpc>
                <a:spcPct val="110000"/>
              </a:lnSpc>
              <a:spcBef>
                <a:spcPts val="0"/>
              </a:spcBef>
              <a:spcAft>
                <a:spcPts val="200"/>
              </a:spcAft>
            </a:pPr>
            <a:r>
              <a:rPr lang="en-US" dirty="0"/>
              <a:t>comment</a:t>
            </a:r>
          </a:p>
          <a:p>
            <a:pPr lvl="1">
              <a:lnSpc>
                <a:spcPct val="110000"/>
              </a:lnSpc>
              <a:spcBef>
                <a:spcPts val="0"/>
              </a:spcBef>
              <a:spcAft>
                <a:spcPts val="200"/>
              </a:spcAft>
            </a:pPr>
            <a:r>
              <a:rPr lang="en-US" dirty="0"/>
              <a:t>datetime</a:t>
            </a:r>
          </a:p>
          <a:p>
            <a:pPr lvl="1">
              <a:lnSpc>
                <a:spcPct val="110000"/>
              </a:lnSpc>
              <a:spcBef>
                <a:spcPts val="0"/>
              </a:spcBef>
              <a:spcAft>
                <a:spcPts val="200"/>
              </a:spcAft>
            </a:pPr>
            <a:r>
              <a:rPr lang="en-US" dirty="0"/>
              <a:t>email</a:t>
            </a:r>
          </a:p>
          <a:p>
            <a:pPr lvl="1">
              <a:lnSpc>
                <a:spcPct val="110000"/>
              </a:lnSpc>
              <a:spcBef>
                <a:spcPts val="0"/>
              </a:spcBef>
              <a:spcAft>
                <a:spcPts val="200"/>
              </a:spcAft>
            </a:pPr>
            <a:r>
              <a:rPr lang="en-US" dirty="0"/>
              <a:t>responses []</a:t>
            </a:r>
          </a:p>
          <a:p>
            <a:pPr lvl="1">
              <a:lnSpc>
                <a:spcPct val="110000"/>
              </a:lnSpc>
              <a:spcBef>
                <a:spcPts val="0"/>
              </a:spcBef>
              <a:spcAft>
                <a:spcPts val="200"/>
              </a:spcAft>
            </a:pPr>
            <a:r>
              <a:rPr lang="en-US" dirty="0"/>
              <a:t>tags []</a:t>
            </a:r>
          </a:p>
          <a:p>
            <a:pPr lvl="1">
              <a:lnSpc>
                <a:spcPct val="110000"/>
              </a:lnSpc>
              <a:spcBef>
                <a:spcPts val="0"/>
              </a:spcBef>
              <a:spcAft>
                <a:spcPts val="200"/>
              </a:spcAft>
            </a:pPr>
            <a:r>
              <a:rPr lang="en-US" dirty="0" err="1"/>
              <a:t>version_id</a:t>
            </a:r>
            <a:endParaRPr lang="en-US" dirty="0"/>
          </a:p>
          <a:p>
            <a:pPr>
              <a:lnSpc>
                <a:spcPct val="110000"/>
              </a:lnSpc>
              <a:spcBef>
                <a:spcPts val="0"/>
              </a:spcBef>
              <a:spcAft>
                <a:spcPts val="200"/>
              </a:spcAft>
            </a:pPr>
            <a:r>
              <a:rPr lang="en-US" dirty="0"/>
              <a:t>I can do a </a:t>
            </a:r>
            <a:r>
              <a:rPr lang="en-US" i="1" dirty="0"/>
              <a:t>conditional write.</a:t>
            </a:r>
          </a:p>
          <a:p>
            <a:pPr lvl="1">
              <a:lnSpc>
                <a:spcPct val="110000"/>
              </a:lnSpc>
              <a:spcBef>
                <a:spcPts val="0"/>
              </a:spcBef>
              <a:spcAft>
                <a:spcPts val="200"/>
              </a:spcAft>
            </a:pPr>
            <a:r>
              <a:rPr lang="en-US" dirty="0"/>
              <a:t>Update the data in the field comment, or some other field if and only if.</a:t>
            </a:r>
          </a:p>
          <a:p>
            <a:pPr lvl="1">
              <a:lnSpc>
                <a:spcPct val="110000"/>
              </a:lnSpc>
              <a:spcBef>
                <a:spcPts val="0"/>
              </a:spcBef>
              <a:spcAft>
                <a:spcPts val="200"/>
              </a:spcAft>
            </a:pPr>
            <a:r>
              <a:rPr lang="en-US" dirty="0"/>
              <a:t>The </a:t>
            </a:r>
            <a:r>
              <a:rPr lang="en-US" dirty="0" err="1"/>
              <a:t>version_id</a:t>
            </a:r>
            <a:r>
              <a:rPr lang="en-US" dirty="0"/>
              <a:t> has not changed.</a:t>
            </a:r>
          </a:p>
          <a:p>
            <a:pPr lvl="1">
              <a:lnSpc>
                <a:spcPct val="110000"/>
              </a:lnSpc>
              <a:spcBef>
                <a:spcPts val="0"/>
              </a:spcBef>
              <a:spcAft>
                <a:spcPts val="200"/>
              </a:spcAft>
            </a:pPr>
            <a:r>
              <a:rPr lang="en-US" dirty="0"/>
              <a:t>And provide a new </a:t>
            </a:r>
            <a:r>
              <a:rPr lang="en-US" dirty="0" err="1"/>
              <a:t>version_id</a:t>
            </a:r>
            <a:r>
              <a:rPr lang="en-US" dirty="0"/>
              <a:t>.</a:t>
            </a:r>
          </a:p>
        </p:txBody>
      </p:sp>
    </p:spTree>
    <p:extLst>
      <p:ext uri="{BB962C8B-B14F-4D97-AF65-F5344CB8AC3E}">
        <p14:creationId xmlns:p14="http://schemas.microsoft.com/office/powerpoint/2010/main" val="137535073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Write -- Example</a:t>
            </a:r>
          </a:p>
        </p:txBody>
      </p:sp>
      <p:pic>
        <p:nvPicPr>
          <p:cNvPr id="6" name="Picture 5">
            <a:extLst>
              <a:ext uri="{FF2B5EF4-FFF2-40B4-BE49-F238E27FC236}">
                <a16:creationId xmlns:a16="http://schemas.microsoft.com/office/drawing/2014/main" id="{F5E1E8E3-E698-5B4E-BF48-22F5C48B7A31}"/>
              </a:ext>
            </a:extLst>
          </p:cNvPr>
          <p:cNvPicPr>
            <a:picLocks noChangeAspect="1"/>
          </p:cNvPicPr>
          <p:nvPr/>
        </p:nvPicPr>
        <p:blipFill>
          <a:blip r:embed="rId2"/>
          <a:stretch>
            <a:fillRect/>
          </a:stretch>
        </p:blipFill>
        <p:spPr>
          <a:xfrm>
            <a:off x="304800" y="750193"/>
            <a:ext cx="5469046" cy="3305366"/>
          </a:xfrm>
          <a:prstGeom prst="rect">
            <a:avLst/>
          </a:prstGeom>
        </p:spPr>
      </p:pic>
      <p:pic>
        <p:nvPicPr>
          <p:cNvPr id="7" name="Picture 6">
            <a:extLst>
              <a:ext uri="{FF2B5EF4-FFF2-40B4-BE49-F238E27FC236}">
                <a16:creationId xmlns:a16="http://schemas.microsoft.com/office/drawing/2014/main" id="{E2B4CA88-C3A2-0845-873E-25DBC18469CC}"/>
              </a:ext>
            </a:extLst>
          </p:cNvPr>
          <p:cNvPicPr>
            <a:picLocks noChangeAspect="1"/>
          </p:cNvPicPr>
          <p:nvPr/>
        </p:nvPicPr>
        <p:blipFill>
          <a:blip r:embed="rId3"/>
          <a:stretch>
            <a:fillRect/>
          </a:stretch>
        </p:blipFill>
        <p:spPr>
          <a:xfrm>
            <a:off x="6291282" y="684475"/>
            <a:ext cx="5825788" cy="3593556"/>
          </a:xfrm>
          <a:prstGeom prst="rect">
            <a:avLst/>
          </a:prstGeom>
        </p:spPr>
      </p:pic>
      <p:pic>
        <p:nvPicPr>
          <p:cNvPr id="8" name="Picture 7">
            <a:extLst>
              <a:ext uri="{FF2B5EF4-FFF2-40B4-BE49-F238E27FC236}">
                <a16:creationId xmlns:a16="http://schemas.microsoft.com/office/drawing/2014/main" id="{20EB7309-DEFE-C043-88F8-9EBA4573F54A}"/>
              </a:ext>
            </a:extLst>
          </p:cNvPr>
          <p:cNvPicPr>
            <a:picLocks noChangeAspect="1"/>
          </p:cNvPicPr>
          <p:nvPr/>
        </p:nvPicPr>
        <p:blipFill>
          <a:blip r:embed="rId4"/>
          <a:stretch>
            <a:fillRect/>
          </a:stretch>
        </p:blipFill>
        <p:spPr>
          <a:xfrm>
            <a:off x="182879" y="4793486"/>
            <a:ext cx="11451771" cy="955559"/>
          </a:xfrm>
          <a:prstGeom prst="rect">
            <a:avLst/>
          </a:prstGeom>
        </p:spPr>
      </p:pic>
    </p:spTree>
    <p:extLst>
      <p:ext uri="{BB962C8B-B14F-4D97-AF65-F5344CB8AC3E}">
        <p14:creationId xmlns:p14="http://schemas.microsoft.com/office/powerpoint/2010/main" val="238546351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Function-as-a-Service</a:t>
            </a:r>
            <a:b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Functions</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427750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Terminology and Definitions Stolen from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theWeb</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836762"/>
            <a:ext cx="11013016" cy="5340201"/>
          </a:xfrm>
        </p:spPr>
        <p:txBody>
          <a:bodyPr>
            <a:normAutofit/>
          </a:bodyPr>
          <a:lstStyle/>
          <a:p>
            <a:r>
              <a:rPr lang="en-US" sz="1600" b="1" dirty="0"/>
              <a:t>Serverless computing</a:t>
            </a:r>
            <a:r>
              <a:rPr lang="en-US" sz="1600" dirty="0"/>
              <a:t> is a </a:t>
            </a:r>
            <a:r>
              <a:rPr lang="en-US" sz="1600" dirty="0">
                <a:hlinkClick r:id="rId4" tooltip="Cloud computing"/>
              </a:rPr>
              <a:t>cloud computing</a:t>
            </a:r>
            <a:r>
              <a:rPr lang="en-US" sz="1600" dirty="0"/>
              <a:t> </a:t>
            </a:r>
            <a:r>
              <a:rPr lang="en-US" sz="1600" dirty="0">
                <a:hlinkClick r:id="rId5" tooltip="Execution model"/>
              </a:rPr>
              <a:t>execution model</a:t>
            </a:r>
            <a:r>
              <a:rPr lang="en-US" sz="1600" dirty="0"/>
              <a:t> in which the cloud provider runs the </a:t>
            </a:r>
            <a:r>
              <a:rPr lang="en-US" sz="1600" dirty="0">
                <a:hlinkClick r:id="rId6" tooltip="Server (computing)"/>
              </a:rPr>
              <a:t>server</a:t>
            </a:r>
            <a:r>
              <a:rPr lang="en-US" sz="1600" dirty="0"/>
              <a:t>, and dynamically manages the allocation of machine resources. Pricing is based on the actual amount of resources consumed by an application, rather than on pre-purchased units of capacity.</a:t>
            </a:r>
            <a:r>
              <a:rPr lang="en-US" sz="1600" baseline="30000" dirty="0">
                <a:hlinkClick r:id="rId7"/>
              </a:rPr>
              <a:t>[1]</a:t>
            </a:r>
            <a:r>
              <a:rPr lang="en-US" sz="1600" dirty="0"/>
              <a:t> It can be a form of </a:t>
            </a:r>
            <a:r>
              <a:rPr lang="en-US" sz="1600" dirty="0">
                <a:hlinkClick r:id="rId8" tooltip="Utility computing"/>
              </a:rPr>
              <a:t>utility computing</a:t>
            </a:r>
            <a:r>
              <a:rPr lang="en-US" sz="1600" dirty="0"/>
              <a:t>.</a:t>
            </a:r>
            <a:br>
              <a:rPr lang="en-US" sz="1600" dirty="0"/>
            </a:br>
            <a:br>
              <a:rPr lang="en-US" sz="1600" dirty="0"/>
            </a:br>
            <a:r>
              <a:rPr lang="en-US" sz="1600" dirty="0"/>
              <a:t>Serverless computing can simplify the process of </a:t>
            </a:r>
            <a:r>
              <a:rPr lang="en-US" sz="1600" dirty="0">
                <a:hlinkClick r:id="rId9" tooltip="Software deployment"/>
              </a:rPr>
              <a:t>deploying code</a:t>
            </a:r>
            <a:r>
              <a:rPr lang="en-US" sz="1600" dirty="0"/>
              <a:t> into production. Scaling, capacity planning and maintenance operations may be hidden from the developer or operator. Serverless code can be used in conjunction with code deployed in traditional styles, such as </a:t>
            </a:r>
            <a:r>
              <a:rPr lang="en-US" sz="1600" dirty="0">
                <a:hlinkClick r:id="rId10" tooltip="Microservices"/>
              </a:rPr>
              <a:t>microservices</a:t>
            </a:r>
            <a:r>
              <a:rPr lang="en-US" sz="1600" dirty="0"/>
              <a:t>. Alternatively, applications can be written to be purely serverless and use no provisioned servers at all.</a:t>
            </a:r>
            <a:r>
              <a:rPr lang="en-US" sz="1600" baseline="30000" dirty="0">
                <a:hlinkClick r:id="rId11"/>
              </a:rPr>
              <a:t>[2]</a:t>
            </a:r>
            <a:r>
              <a:rPr lang="en-US" sz="1600" dirty="0"/>
              <a:t> This should not be confused with computing or networking models that do not require an actual server to function, such as </a:t>
            </a:r>
            <a:r>
              <a:rPr lang="en-US" sz="1600" dirty="0">
                <a:hlinkClick r:id="rId12" tooltip="Peer-to-peer"/>
              </a:rPr>
              <a:t>peer-to-peer</a:t>
            </a:r>
            <a:r>
              <a:rPr lang="en-US" sz="1600" dirty="0"/>
              <a:t> (P2P).”</a:t>
            </a:r>
          </a:p>
          <a:p>
            <a:endParaRPr lang="en-US" sz="1600" dirty="0"/>
          </a:p>
          <a:p>
            <a:r>
              <a:rPr lang="en-US" sz="1600" b="1" dirty="0"/>
              <a:t>Function as a service</a:t>
            </a:r>
            <a:r>
              <a:rPr lang="en-US" sz="1600" dirty="0"/>
              <a:t> (</a:t>
            </a:r>
            <a:r>
              <a:rPr lang="en-US" sz="1600" b="1" dirty="0" err="1"/>
              <a:t>FaaS</a:t>
            </a:r>
            <a:r>
              <a:rPr lang="en-US" sz="1600" dirty="0"/>
              <a:t>) is a category of </a:t>
            </a:r>
            <a:r>
              <a:rPr lang="en-US" sz="1600" dirty="0">
                <a:hlinkClick r:id="rId13" tooltip="Cloud computing"/>
              </a:rPr>
              <a:t>cloud computing services</a:t>
            </a:r>
            <a:r>
              <a:rPr lang="en-US" sz="1600" dirty="0"/>
              <a:t> that provides a </a:t>
            </a:r>
            <a:r>
              <a:rPr lang="en-US" sz="1600" dirty="0">
                <a:hlinkClick r:id="rId14" tooltip="Computing platform"/>
              </a:rPr>
              <a:t>platform</a:t>
            </a:r>
            <a:r>
              <a:rPr lang="en-US" sz="1600" dirty="0"/>
              <a:t> allowing customers to develop, run, and manage application functionalities without the complexity of building and maintaining the infrastructure typically associated with developing and launching an app.</a:t>
            </a:r>
            <a:r>
              <a:rPr lang="en-US" sz="1600" baseline="30000" dirty="0">
                <a:hlinkClick r:id="rId15"/>
              </a:rPr>
              <a:t>[1]</a:t>
            </a:r>
            <a:r>
              <a:rPr lang="en-US" sz="1600" dirty="0"/>
              <a:t> Building an application following this model is one way of achieving a "</a:t>
            </a:r>
            <a:r>
              <a:rPr lang="en-US" sz="1600" dirty="0">
                <a:hlinkClick r:id="rId16" tooltip="Serverless computing"/>
              </a:rPr>
              <a:t>serverless</a:t>
            </a:r>
            <a:r>
              <a:rPr lang="en-US" sz="1600" dirty="0"/>
              <a:t>" architecture, and is typically used when building </a:t>
            </a:r>
            <a:r>
              <a:rPr lang="en-US" sz="1600" dirty="0">
                <a:hlinkClick r:id="rId10" tooltip="Microservices"/>
              </a:rPr>
              <a:t>microservices</a:t>
            </a:r>
            <a:r>
              <a:rPr lang="en-US" sz="1600" dirty="0"/>
              <a:t> applications.”</a:t>
            </a:r>
          </a:p>
          <a:p>
            <a:endParaRPr lang="en-US" sz="1600" dirty="0"/>
          </a:p>
          <a:p>
            <a:r>
              <a:rPr lang="en-US" sz="1600" dirty="0"/>
              <a:t>That was baffling:</a:t>
            </a:r>
          </a:p>
          <a:p>
            <a:pPr lvl="1"/>
            <a:r>
              <a:rPr lang="en-US" sz="1200" dirty="0"/>
              <a:t>IaaS, CaaS – You control the SW stack and the cloud provides (virtual) HW.</a:t>
            </a:r>
          </a:p>
          <a:p>
            <a:pPr lvl="1"/>
            <a:r>
              <a:rPr lang="en-US" sz="1200" dirty="0"/>
              <a:t>PaaS – The cloud hides the lower layer SW and provides an application container (e.g. Flask) with “Your code goes here.” You are aware of container.</a:t>
            </a:r>
          </a:p>
          <a:p>
            <a:pPr lvl="1"/>
            <a:r>
              <a:rPr lang="en-US" sz="1200" dirty="0" err="1"/>
              <a:t>FaaS</a:t>
            </a:r>
            <a:r>
              <a:rPr lang="en-US" sz="1200" dirty="0"/>
              <a:t> – The cloud provides the container, and you implement functions (corresponding to routes in REST).</a:t>
            </a:r>
          </a:p>
        </p:txBody>
      </p:sp>
    </p:spTree>
    <p:extLst>
      <p:ext uri="{BB962C8B-B14F-4D97-AF65-F5344CB8AC3E}">
        <p14:creationId xmlns:p14="http://schemas.microsoft.com/office/powerpoint/2010/main" val="106890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Serverless/Function-as-a-Service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pic>
        <p:nvPicPr>
          <p:cNvPr id="5" name="Picture 4">
            <a:extLst>
              <a:ext uri="{FF2B5EF4-FFF2-40B4-BE49-F238E27FC236}">
                <a16:creationId xmlns:a16="http://schemas.microsoft.com/office/drawing/2014/main" id="{29034668-71B0-B647-8477-D956A78104C5}"/>
              </a:ext>
            </a:extLst>
          </p:cNvPr>
          <p:cNvPicPr>
            <a:picLocks noChangeAspect="1"/>
          </p:cNvPicPr>
          <p:nvPr/>
        </p:nvPicPr>
        <p:blipFill>
          <a:blip r:embed="rId4"/>
          <a:stretch>
            <a:fillRect/>
          </a:stretch>
        </p:blipFill>
        <p:spPr>
          <a:xfrm>
            <a:off x="441426" y="815052"/>
            <a:ext cx="11057586" cy="5355031"/>
          </a:xfrm>
          <a:prstGeom prst="rect">
            <a:avLst/>
          </a:prstGeom>
        </p:spPr>
      </p:pic>
      <p:sp>
        <p:nvSpPr>
          <p:cNvPr id="6" name="Rectangle 5">
            <a:extLst>
              <a:ext uri="{FF2B5EF4-FFF2-40B4-BE49-F238E27FC236}">
                <a16:creationId xmlns:a16="http://schemas.microsoft.com/office/drawing/2014/main" id="{75D9677D-E086-9D40-A3BA-C6C365D76EFE}"/>
              </a:ext>
            </a:extLst>
          </p:cNvPr>
          <p:cNvSpPr/>
          <p:nvPr/>
        </p:nvSpPr>
        <p:spPr>
          <a:xfrm>
            <a:off x="441426" y="5701411"/>
            <a:ext cx="8192220" cy="338554"/>
          </a:xfrm>
          <a:prstGeom prst="rect">
            <a:avLst/>
          </a:prstGeom>
        </p:spPr>
        <p:txBody>
          <a:bodyPr wrap="square">
            <a:spAutoFit/>
          </a:bodyPr>
          <a:lstStyle/>
          <a:p>
            <a:r>
              <a:rPr lang="en-US" sz="1600" dirty="0"/>
              <a:t>https://</a:t>
            </a:r>
            <a:r>
              <a:rPr lang="en-US" sz="1600" dirty="0" err="1"/>
              <a:t>medium.com</a:t>
            </a:r>
            <a:r>
              <a:rPr lang="en-US" sz="1600" dirty="0"/>
              <a:t>/@</a:t>
            </a:r>
            <a:r>
              <a:rPr lang="en-US" sz="1600" dirty="0" err="1"/>
              <a:t>tanmayct</a:t>
            </a:r>
            <a:r>
              <a:rPr lang="en-US" sz="1600" dirty="0"/>
              <a:t>/serverless-architecture-function-as-a-service-19e127b8c990</a:t>
            </a:r>
          </a:p>
        </p:txBody>
      </p:sp>
    </p:spTree>
    <p:extLst>
      <p:ext uri="{BB962C8B-B14F-4D97-AF65-F5344CB8AC3E}">
        <p14:creationId xmlns:p14="http://schemas.microsoft.com/office/powerpoint/2010/main" val="79034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1427412" y="2939355"/>
            <a:ext cx="211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Microservices </a:t>
            </a:r>
            <a:endParaRPr sz="1200"/>
          </a:p>
        </p:txBody>
      </p:sp>
      <p:sp>
        <p:nvSpPr>
          <p:cNvPr id="463" name="Shape 463"/>
          <p:cNvSpPr/>
          <p:nvPr/>
        </p:nvSpPr>
        <p:spPr>
          <a:xfrm>
            <a:off x="1480661" y="3476997"/>
            <a:ext cx="2515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Mobile Backends</a:t>
            </a:r>
            <a:endParaRPr sz="2267">
              <a:latin typeface="Helvetica Neue Light"/>
              <a:ea typeface="Helvetica Neue Light"/>
              <a:cs typeface="Helvetica Neue Light"/>
              <a:sym typeface="Helvetica Neue Light"/>
            </a:endParaRPr>
          </a:p>
        </p:txBody>
      </p:sp>
      <p:sp>
        <p:nvSpPr>
          <p:cNvPr id="464" name="Shape 464"/>
          <p:cNvSpPr/>
          <p:nvPr/>
        </p:nvSpPr>
        <p:spPr>
          <a:xfrm>
            <a:off x="1469588" y="4462611"/>
            <a:ext cx="537600" cy="348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2267">
                <a:latin typeface="Helvetica Neue Light"/>
                <a:ea typeface="Helvetica Neue Light"/>
                <a:cs typeface="Helvetica Neue Light"/>
                <a:sym typeface="Helvetica Neue Light"/>
              </a:rPr>
              <a:t>IoT</a:t>
            </a:r>
            <a:endParaRPr sz="1200"/>
          </a:p>
        </p:txBody>
      </p:sp>
      <p:pic>
        <p:nvPicPr>
          <p:cNvPr id="465" name="Shape 465" descr="pasted-image.pdf"/>
          <p:cNvPicPr preferRelativeResize="0"/>
          <p:nvPr/>
        </p:nvPicPr>
        <p:blipFill rotWithShape="1">
          <a:blip r:embed="rId3">
            <a:alphaModFix/>
          </a:blip>
          <a:srcRect/>
          <a:stretch/>
        </p:blipFill>
        <p:spPr>
          <a:xfrm>
            <a:off x="593328" y="2921496"/>
            <a:ext cx="384000" cy="384000"/>
          </a:xfrm>
          <a:prstGeom prst="rect">
            <a:avLst/>
          </a:prstGeom>
          <a:noFill/>
          <a:ln>
            <a:noFill/>
          </a:ln>
        </p:spPr>
      </p:pic>
      <p:pic>
        <p:nvPicPr>
          <p:cNvPr id="466" name="Shape 466" descr="pasted-image.pdf"/>
          <p:cNvPicPr preferRelativeResize="0"/>
          <p:nvPr/>
        </p:nvPicPr>
        <p:blipFill rotWithShape="1">
          <a:blip r:embed="rId4">
            <a:alphaModFix/>
          </a:blip>
          <a:srcRect/>
          <a:stretch/>
        </p:blipFill>
        <p:spPr>
          <a:xfrm>
            <a:off x="593328" y="3463231"/>
            <a:ext cx="512000" cy="375200"/>
          </a:xfrm>
          <a:prstGeom prst="rect">
            <a:avLst/>
          </a:prstGeom>
          <a:noFill/>
          <a:ln>
            <a:noFill/>
          </a:ln>
        </p:spPr>
      </p:pic>
      <p:grpSp>
        <p:nvGrpSpPr>
          <p:cNvPr id="467" name="Shape 467"/>
          <p:cNvGrpSpPr/>
          <p:nvPr/>
        </p:nvGrpSpPr>
        <p:grpSpPr>
          <a:xfrm>
            <a:off x="611468" y="4922770"/>
            <a:ext cx="4690272" cy="391013"/>
            <a:chOff x="0" y="0"/>
            <a:chExt cx="5003134" cy="556154"/>
          </a:xfrm>
        </p:grpSpPr>
        <p:sp>
          <p:nvSpPr>
            <p:cNvPr id="468" name="Shape 468"/>
            <p:cNvSpPr/>
            <p:nvPr/>
          </p:nvSpPr>
          <p:spPr>
            <a:xfrm>
              <a:off x="919234" y="60854"/>
              <a:ext cx="40839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Modest Stream Processing</a:t>
              </a:r>
              <a:endParaRPr sz="1200"/>
            </a:p>
          </p:txBody>
        </p:sp>
        <p:pic>
          <p:nvPicPr>
            <p:cNvPr id="469" name="Shape 469" descr="pasted-image.pdf"/>
            <p:cNvPicPr preferRelativeResize="0"/>
            <p:nvPr/>
          </p:nvPicPr>
          <p:blipFill rotWithShape="1">
            <a:blip r:embed="rId5">
              <a:alphaModFix/>
            </a:blip>
            <a:srcRect/>
            <a:stretch/>
          </p:blipFill>
          <p:spPr>
            <a:xfrm>
              <a:off x="0" y="0"/>
              <a:ext cx="546000" cy="546000"/>
            </a:xfrm>
            <a:prstGeom prst="rect">
              <a:avLst/>
            </a:prstGeom>
            <a:noFill/>
            <a:ln>
              <a:noFill/>
            </a:ln>
          </p:spPr>
        </p:pic>
      </p:grpSp>
      <p:pic>
        <p:nvPicPr>
          <p:cNvPr id="470" name="Shape 470" descr="pasted-image.pdf"/>
          <p:cNvPicPr preferRelativeResize="0"/>
          <p:nvPr/>
        </p:nvPicPr>
        <p:blipFill rotWithShape="1">
          <a:blip r:embed="rId6">
            <a:alphaModFix/>
          </a:blip>
          <a:srcRect/>
          <a:stretch/>
        </p:blipFill>
        <p:spPr>
          <a:xfrm>
            <a:off x="593328" y="4399359"/>
            <a:ext cx="384000" cy="384000"/>
          </a:xfrm>
          <a:prstGeom prst="rect">
            <a:avLst/>
          </a:prstGeom>
          <a:noFill/>
          <a:ln>
            <a:noFill/>
          </a:ln>
        </p:spPr>
      </p:pic>
      <p:grpSp>
        <p:nvGrpSpPr>
          <p:cNvPr id="471" name="Shape 471"/>
          <p:cNvGrpSpPr/>
          <p:nvPr/>
        </p:nvGrpSpPr>
        <p:grpSpPr>
          <a:xfrm>
            <a:off x="606631" y="3951944"/>
            <a:ext cx="3850844" cy="383875"/>
            <a:chOff x="0" y="0"/>
            <a:chExt cx="4107713" cy="546000"/>
          </a:xfrm>
        </p:grpSpPr>
        <p:sp>
          <p:nvSpPr>
            <p:cNvPr id="472" name="Shape 472"/>
            <p:cNvSpPr/>
            <p:nvPr/>
          </p:nvSpPr>
          <p:spPr>
            <a:xfrm>
              <a:off x="934313" y="46302"/>
              <a:ext cx="3173400" cy="4953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Bots, ML Inferencing</a:t>
              </a:r>
              <a:endParaRPr sz="2267">
                <a:latin typeface="Helvetica Neue Light"/>
                <a:ea typeface="Helvetica Neue Light"/>
                <a:cs typeface="Helvetica Neue Light"/>
                <a:sym typeface="Helvetica Neue Light"/>
              </a:endParaRPr>
            </a:p>
          </p:txBody>
        </p:sp>
        <p:pic>
          <p:nvPicPr>
            <p:cNvPr id="473" name="Shape 473" descr="pasted-image.pdf"/>
            <p:cNvPicPr preferRelativeResize="0"/>
            <p:nvPr/>
          </p:nvPicPr>
          <p:blipFill rotWithShape="1">
            <a:blip r:embed="rId7">
              <a:alphaModFix/>
            </a:blip>
            <a:srcRect/>
            <a:stretch/>
          </p:blipFill>
          <p:spPr>
            <a:xfrm>
              <a:off x="0" y="0"/>
              <a:ext cx="546000" cy="546000"/>
            </a:xfrm>
            <a:prstGeom prst="rect">
              <a:avLst/>
            </a:prstGeom>
            <a:noFill/>
            <a:ln>
              <a:noFill/>
            </a:ln>
          </p:spPr>
        </p:pic>
      </p:grpSp>
      <p:sp>
        <p:nvSpPr>
          <p:cNvPr id="474" name="Shape 474"/>
          <p:cNvSpPr/>
          <p:nvPr/>
        </p:nvSpPr>
        <p:spPr>
          <a:xfrm>
            <a:off x="735775" y="1152673"/>
            <a:ext cx="4394400" cy="13664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6AA84F"/>
                </a:solidFill>
                <a:latin typeface="Helvetica Neue"/>
                <a:ea typeface="Helvetica Neue"/>
                <a:cs typeface="Helvetica Neue"/>
                <a:sym typeface="Helvetica Neue"/>
              </a:rPr>
              <a:t>good</a:t>
            </a:r>
            <a:r>
              <a:rPr lang="en" sz="3067">
                <a:latin typeface="Helvetica Neue Light"/>
                <a:ea typeface="Helvetica Neue Light"/>
                <a:cs typeface="Helvetica Neue Light"/>
                <a:sym typeface="Helvetica Neue Light"/>
              </a:rPr>
              <a:t> for</a:t>
            </a:r>
            <a:endParaRPr sz="1200"/>
          </a:p>
          <a:p>
            <a:pPr marL="0" lvl="2" indent="389457">
              <a:buClr>
                <a:srgbClr val="FFFB00"/>
              </a:buClr>
            </a:pPr>
            <a:r>
              <a:rPr lang="en" sz="2400" i="1">
                <a:latin typeface="Helvetica Neue"/>
                <a:ea typeface="Helvetica Neue"/>
                <a:cs typeface="Helvetica Neue"/>
                <a:sym typeface="Helvetica Neue"/>
              </a:rPr>
              <a:t>short-running</a:t>
            </a:r>
            <a:endParaRPr sz="1200"/>
          </a:p>
          <a:p>
            <a:pPr marL="0" lvl="2" indent="389457">
              <a:buClr>
                <a:srgbClr val="FFFB00"/>
              </a:buClr>
            </a:pPr>
            <a:r>
              <a:rPr lang="en" sz="2400" i="1">
                <a:latin typeface="Helvetica Neue"/>
                <a:ea typeface="Helvetica Neue"/>
                <a:cs typeface="Helvetica Neue"/>
                <a:sym typeface="Helvetica Neue"/>
              </a:rPr>
              <a:t>stateless</a:t>
            </a:r>
            <a:endParaRPr sz="1200"/>
          </a:p>
          <a:p>
            <a:pPr marL="0" lvl="2" indent="389457">
              <a:buClr>
                <a:srgbClr val="FFFB00"/>
              </a:buClr>
            </a:pPr>
            <a:r>
              <a:rPr lang="en" sz="2400" i="1">
                <a:latin typeface="Helvetica Neue"/>
                <a:ea typeface="Helvetica Neue"/>
                <a:cs typeface="Helvetica Neue"/>
                <a:sym typeface="Helvetica Neue"/>
              </a:rPr>
              <a:t>event-driven</a:t>
            </a:r>
            <a:endParaRPr sz="1200"/>
          </a:p>
        </p:txBody>
      </p:sp>
      <p:sp>
        <p:nvSpPr>
          <p:cNvPr id="475" name="Shape 475"/>
          <p:cNvSpPr/>
          <p:nvPr/>
        </p:nvSpPr>
        <p:spPr>
          <a:xfrm>
            <a:off x="6319519" y="1125884"/>
            <a:ext cx="5109200" cy="1312800"/>
          </a:xfrm>
          <a:prstGeom prst="rect">
            <a:avLst/>
          </a:prstGeom>
          <a:noFill/>
          <a:ln>
            <a:noFill/>
          </a:ln>
        </p:spPr>
        <p:txBody>
          <a:bodyPr spcFirstLastPara="1" wrap="square" lIns="43667" tIns="43667" rIns="43667" bIns="43667" anchor="ctr" anchorCtr="0">
            <a:noAutofit/>
          </a:bodyPr>
          <a:lstStyle/>
          <a:p>
            <a:pPr algn="ctr">
              <a:buClr>
                <a:srgbClr val="FFFFFF"/>
              </a:buClr>
            </a:pPr>
            <a:r>
              <a:rPr lang="en" sz="3067">
                <a:latin typeface="Helvetica Neue Light"/>
                <a:ea typeface="Helvetica Neue Light"/>
                <a:cs typeface="Helvetica Neue Light"/>
                <a:sym typeface="Helvetica Neue Light"/>
              </a:rPr>
              <a:t>Serverless is </a:t>
            </a:r>
            <a:r>
              <a:rPr lang="en" sz="3067" b="1">
                <a:solidFill>
                  <a:srgbClr val="FF0000"/>
                </a:solidFill>
                <a:latin typeface="Helvetica Neue"/>
                <a:ea typeface="Helvetica Neue"/>
                <a:cs typeface="Helvetica Neue"/>
                <a:sym typeface="Helvetica Neue"/>
              </a:rPr>
              <a:t>not good</a:t>
            </a:r>
            <a:r>
              <a:rPr lang="en" sz="3067">
                <a:solidFill>
                  <a:srgbClr val="FF0000"/>
                </a:solidFill>
                <a:latin typeface="Helvetica Neue Light"/>
                <a:ea typeface="Helvetica Neue Light"/>
                <a:cs typeface="Helvetica Neue Light"/>
                <a:sym typeface="Helvetica Neue Light"/>
              </a:rPr>
              <a:t> </a:t>
            </a:r>
            <a:r>
              <a:rPr lang="en" sz="3067">
                <a:latin typeface="Helvetica Neue Light"/>
                <a:ea typeface="Helvetica Neue Light"/>
                <a:cs typeface="Helvetica Neue Light"/>
                <a:sym typeface="Helvetica Neue Light"/>
              </a:rPr>
              <a:t>for</a:t>
            </a:r>
            <a:endParaRPr sz="1200"/>
          </a:p>
          <a:p>
            <a:pPr marL="0" lvl="5" indent="982109">
              <a:buClr>
                <a:srgbClr val="FFFB00"/>
              </a:buClr>
            </a:pPr>
            <a:r>
              <a:rPr lang="en" sz="2267" i="1">
                <a:latin typeface="Helvetica Neue"/>
                <a:ea typeface="Helvetica Neue"/>
                <a:cs typeface="Helvetica Neue"/>
                <a:sym typeface="Helvetica Neue"/>
              </a:rPr>
              <a:t>long-running</a:t>
            </a:r>
            <a:endParaRPr sz="1200"/>
          </a:p>
          <a:p>
            <a:pPr marL="0" lvl="5" indent="982109">
              <a:buClr>
                <a:srgbClr val="FFFB00"/>
              </a:buClr>
            </a:pPr>
            <a:r>
              <a:rPr lang="en" sz="2267" i="1">
                <a:latin typeface="Helvetica Neue"/>
                <a:ea typeface="Helvetica Neue"/>
                <a:cs typeface="Helvetica Neue"/>
                <a:sym typeface="Helvetica Neue"/>
              </a:rPr>
              <a:t>stateful</a:t>
            </a:r>
            <a:endParaRPr sz="1200"/>
          </a:p>
          <a:p>
            <a:pPr marL="0" lvl="5" indent="982109">
              <a:buClr>
                <a:srgbClr val="FFFB00"/>
              </a:buClr>
            </a:pPr>
            <a:r>
              <a:rPr lang="en" sz="2267" i="1">
                <a:latin typeface="Helvetica Neue"/>
                <a:ea typeface="Helvetica Neue"/>
                <a:cs typeface="Helvetica Neue"/>
                <a:sym typeface="Helvetica Neue"/>
              </a:rPr>
              <a:t>number crunching</a:t>
            </a:r>
            <a:endParaRPr sz="1200"/>
          </a:p>
        </p:txBody>
      </p:sp>
      <p:sp>
        <p:nvSpPr>
          <p:cNvPr id="476" name="Shape 476"/>
          <p:cNvSpPr/>
          <p:nvPr/>
        </p:nvSpPr>
        <p:spPr>
          <a:xfrm>
            <a:off x="7365999" y="2939355"/>
            <a:ext cx="16040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Databases</a:t>
            </a:r>
            <a:endParaRPr sz="1200"/>
          </a:p>
        </p:txBody>
      </p:sp>
      <p:sp>
        <p:nvSpPr>
          <p:cNvPr id="477" name="Shape 477"/>
          <p:cNvSpPr/>
          <p:nvPr/>
        </p:nvSpPr>
        <p:spPr>
          <a:xfrm>
            <a:off x="7345743" y="3449836"/>
            <a:ext cx="3352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Deep Learning Training</a:t>
            </a:r>
            <a:endParaRPr sz="1200"/>
          </a:p>
        </p:txBody>
      </p:sp>
      <p:sp>
        <p:nvSpPr>
          <p:cNvPr id="478" name="Shape 478"/>
          <p:cNvSpPr/>
          <p:nvPr/>
        </p:nvSpPr>
        <p:spPr>
          <a:xfrm>
            <a:off x="7338556" y="3991943"/>
            <a:ext cx="41268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Heavy-Duty Stream Analytics</a:t>
            </a:r>
            <a:endParaRPr sz="1200"/>
          </a:p>
        </p:txBody>
      </p:sp>
      <p:sp>
        <p:nvSpPr>
          <p:cNvPr id="479" name="Shape 479"/>
          <p:cNvSpPr/>
          <p:nvPr/>
        </p:nvSpPr>
        <p:spPr>
          <a:xfrm>
            <a:off x="7347416" y="4485300"/>
            <a:ext cx="30312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Numerical Simulation</a:t>
            </a:r>
            <a:endParaRPr sz="1200"/>
          </a:p>
        </p:txBody>
      </p:sp>
      <p:sp>
        <p:nvSpPr>
          <p:cNvPr id="480" name="Shape 480"/>
          <p:cNvSpPr/>
          <p:nvPr/>
        </p:nvSpPr>
        <p:spPr>
          <a:xfrm>
            <a:off x="6498833" y="4462603"/>
            <a:ext cx="537600" cy="375200"/>
          </a:xfrm>
          <a:prstGeom prst="ellipse">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43667" tIns="43667" rIns="43667" bIns="43667" anchor="ctr" anchorCtr="0">
            <a:noAutofit/>
          </a:bodyPr>
          <a:lstStyle/>
          <a:p>
            <a:pPr algn="ctr">
              <a:buClr>
                <a:srgbClr val="FFFFFF"/>
              </a:buClr>
            </a:pPr>
            <a:r>
              <a:rPr lang="en" sz="1333" i="1">
                <a:solidFill>
                  <a:srgbClr val="FFFFFF"/>
                </a:solidFill>
                <a:latin typeface="Helvetica Neue"/>
                <a:ea typeface="Helvetica Neue"/>
                <a:cs typeface="Helvetica Neue"/>
                <a:sym typeface="Helvetica Neue"/>
              </a:rPr>
              <a:t>f(x)</a:t>
            </a:r>
            <a:endParaRPr sz="1200"/>
          </a:p>
        </p:txBody>
      </p:sp>
      <p:pic>
        <p:nvPicPr>
          <p:cNvPr id="481" name="Shape 481" descr="pasted-image.pdf"/>
          <p:cNvPicPr preferRelativeResize="0"/>
          <p:nvPr/>
        </p:nvPicPr>
        <p:blipFill rotWithShape="1">
          <a:blip r:embed="rId3">
            <a:alphaModFix/>
          </a:blip>
          <a:srcRect/>
          <a:stretch/>
        </p:blipFill>
        <p:spPr>
          <a:xfrm>
            <a:off x="6498828" y="2931505"/>
            <a:ext cx="384000" cy="384000"/>
          </a:xfrm>
          <a:prstGeom prst="rect">
            <a:avLst/>
          </a:prstGeom>
          <a:noFill/>
          <a:ln>
            <a:noFill/>
          </a:ln>
        </p:spPr>
      </p:pic>
      <p:pic>
        <p:nvPicPr>
          <p:cNvPr id="482" name="Shape 482" descr="pasted-image.pdf"/>
          <p:cNvPicPr preferRelativeResize="0"/>
          <p:nvPr/>
        </p:nvPicPr>
        <p:blipFill rotWithShape="1">
          <a:blip r:embed="rId5">
            <a:alphaModFix/>
          </a:blip>
          <a:srcRect/>
          <a:stretch/>
        </p:blipFill>
        <p:spPr>
          <a:xfrm>
            <a:off x="6498828" y="3467695"/>
            <a:ext cx="384000" cy="384000"/>
          </a:xfrm>
          <a:prstGeom prst="rect">
            <a:avLst/>
          </a:prstGeom>
          <a:noFill/>
          <a:ln>
            <a:noFill/>
          </a:ln>
        </p:spPr>
      </p:pic>
      <p:cxnSp>
        <p:nvCxnSpPr>
          <p:cNvPr id="483" name="Shape 483"/>
          <p:cNvCxnSpPr/>
          <p:nvPr/>
        </p:nvCxnSpPr>
        <p:spPr>
          <a:xfrm rot="10800000">
            <a:off x="6096000" y="661780"/>
            <a:ext cx="0" cy="5534400"/>
          </a:xfrm>
          <a:prstGeom prst="straightConnector1">
            <a:avLst/>
          </a:prstGeom>
          <a:noFill/>
          <a:ln w="25400" cap="flat" cmpd="sng">
            <a:solidFill>
              <a:srgbClr val="000000"/>
            </a:solidFill>
            <a:prstDash val="solid"/>
            <a:miter lim="8000"/>
            <a:headEnd type="none" w="sm" len="sm"/>
            <a:tailEnd type="none" w="sm" len="sm"/>
          </a:ln>
        </p:spPr>
      </p:cxnSp>
      <p:sp>
        <p:nvSpPr>
          <p:cNvPr id="484" name="Shape 484"/>
          <p:cNvSpPr/>
          <p:nvPr/>
        </p:nvSpPr>
        <p:spPr>
          <a:xfrm>
            <a:off x="984140" y="1078724"/>
            <a:ext cx="226400" cy="455600"/>
          </a:xfrm>
          <a:prstGeom prst="rect">
            <a:avLst/>
          </a:prstGeom>
          <a:noFill/>
          <a:ln>
            <a:noFill/>
          </a:ln>
        </p:spPr>
        <p:txBody>
          <a:bodyPr spcFirstLastPara="1" wrap="square" lIns="43667" tIns="43667" rIns="43667" bIns="43667" anchor="ctr" anchorCtr="0">
            <a:noAutofit/>
          </a:bodyPr>
          <a:lstStyle/>
          <a:p>
            <a:pPr algn="ctr">
              <a:buClr>
                <a:schemeClr val="accent1"/>
              </a:buClr>
            </a:pPr>
            <a:r>
              <a:rPr lang="en" sz="3067">
                <a:solidFill>
                  <a:schemeClr val="accent1"/>
                </a:solidFill>
                <a:latin typeface="Helvetica Neue Light"/>
                <a:ea typeface="Helvetica Neue Light"/>
                <a:cs typeface="Helvetica Neue Light"/>
                <a:sym typeface="Helvetica Neue Light"/>
              </a:rPr>
              <a:t> </a:t>
            </a:r>
            <a:endParaRPr sz="1200"/>
          </a:p>
        </p:txBody>
      </p:sp>
      <p:sp>
        <p:nvSpPr>
          <p:cNvPr id="485" name="Shape 485"/>
          <p:cNvSpPr/>
          <p:nvPr/>
        </p:nvSpPr>
        <p:spPr>
          <a:xfrm>
            <a:off x="620533" y="232172"/>
            <a:ext cx="4672400" cy="392800"/>
          </a:xfrm>
          <a:prstGeom prst="rect">
            <a:avLst/>
          </a:prstGeom>
          <a:noFill/>
          <a:ln>
            <a:noFill/>
          </a:ln>
        </p:spPr>
        <p:txBody>
          <a:bodyPr spcFirstLastPara="1" wrap="square" lIns="43667" tIns="43667" rIns="43667" bIns="43667" anchor="ctr" anchorCtr="0">
            <a:noAutofit/>
          </a:bodyPr>
          <a:lstStyle/>
          <a:p>
            <a:pPr algn="ctr">
              <a:buClr>
                <a:srgbClr val="FFFB00"/>
              </a:buClr>
            </a:pPr>
            <a:r>
              <a:rPr lang="en" sz="2533" i="1">
                <a:latin typeface="Helvetica Neue"/>
                <a:ea typeface="Helvetica Neue"/>
                <a:cs typeface="Helvetica Neue"/>
                <a:sym typeface="Helvetica Neue"/>
              </a:rPr>
              <a:t>What is Serverless good for?</a:t>
            </a:r>
            <a:endParaRPr sz="1200"/>
          </a:p>
        </p:txBody>
      </p:sp>
      <p:sp>
        <p:nvSpPr>
          <p:cNvPr id="486" name="Shape 486"/>
          <p:cNvSpPr/>
          <p:nvPr/>
        </p:nvSpPr>
        <p:spPr>
          <a:xfrm>
            <a:off x="1490480" y="5456411"/>
            <a:ext cx="3850800" cy="5088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Service integration</a:t>
            </a:r>
            <a:endParaRPr sz="1200"/>
          </a:p>
        </p:txBody>
      </p:sp>
      <p:pic>
        <p:nvPicPr>
          <p:cNvPr id="487" name="Shape 487" descr="pasted-image.pdf"/>
          <p:cNvPicPr preferRelativeResize="0"/>
          <p:nvPr/>
        </p:nvPicPr>
        <p:blipFill rotWithShape="1">
          <a:blip r:embed="rId3">
            <a:alphaModFix/>
          </a:blip>
          <a:srcRect/>
          <a:stretch/>
        </p:blipFill>
        <p:spPr>
          <a:xfrm>
            <a:off x="605235" y="5456411"/>
            <a:ext cx="384000" cy="384000"/>
          </a:xfrm>
          <a:prstGeom prst="rect">
            <a:avLst/>
          </a:prstGeom>
          <a:noFill/>
          <a:ln>
            <a:noFill/>
          </a:ln>
        </p:spPr>
      </p:pic>
      <p:sp>
        <p:nvSpPr>
          <p:cNvPr id="488" name="Shape 488"/>
          <p:cNvSpPr/>
          <p:nvPr/>
        </p:nvSpPr>
        <p:spPr>
          <a:xfrm>
            <a:off x="7334676" y="4964897"/>
            <a:ext cx="2383600" cy="348400"/>
          </a:xfrm>
          <a:prstGeom prst="rect">
            <a:avLst/>
          </a:prstGeom>
          <a:noFill/>
          <a:ln>
            <a:noFill/>
          </a:ln>
        </p:spPr>
        <p:txBody>
          <a:bodyPr spcFirstLastPara="1" wrap="square" lIns="43667" tIns="43667" rIns="43667" bIns="43667" anchor="ctr" anchorCtr="0">
            <a:noAutofit/>
          </a:bodyPr>
          <a:lstStyle/>
          <a:p>
            <a:pPr>
              <a:buClr>
                <a:srgbClr val="FFFFFF"/>
              </a:buClr>
            </a:pPr>
            <a:r>
              <a:rPr lang="en" sz="2267">
                <a:latin typeface="Helvetica Neue Light"/>
                <a:ea typeface="Helvetica Neue Light"/>
                <a:cs typeface="Helvetica Neue Light"/>
                <a:sym typeface="Helvetica Neue Light"/>
              </a:rPr>
              <a:t>Video Streaming</a:t>
            </a:r>
            <a:endParaRPr sz="1200"/>
          </a:p>
        </p:txBody>
      </p:sp>
      <p:pic>
        <p:nvPicPr>
          <p:cNvPr id="489" name="Shape 489" descr="pasted-image.png"/>
          <p:cNvPicPr preferRelativeResize="0"/>
          <p:nvPr/>
        </p:nvPicPr>
        <p:blipFill rotWithShape="1">
          <a:blip r:embed="rId9">
            <a:alphaModFix/>
          </a:blip>
          <a:srcRect/>
          <a:stretch/>
        </p:blipFill>
        <p:spPr>
          <a:xfrm>
            <a:off x="6511573" y="4947039"/>
            <a:ext cx="384000" cy="384000"/>
          </a:xfrm>
          <a:prstGeom prst="rect">
            <a:avLst/>
          </a:prstGeom>
          <a:noFill/>
          <a:ln>
            <a:noFill/>
          </a:ln>
        </p:spPr>
      </p:pic>
      <p:pic>
        <p:nvPicPr>
          <p:cNvPr id="490" name="Shape 490" descr="pasted-image.pdf"/>
          <p:cNvPicPr preferRelativeResize="0"/>
          <p:nvPr/>
        </p:nvPicPr>
        <p:blipFill rotWithShape="1">
          <a:blip r:embed="rId5">
            <a:alphaModFix/>
          </a:blip>
          <a:srcRect/>
          <a:stretch/>
        </p:blipFill>
        <p:spPr>
          <a:xfrm>
            <a:off x="6522640" y="3996035"/>
            <a:ext cx="384000" cy="384000"/>
          </a:xfrm>
          <a:prstGeom prst="rect">
            <a:avLst/>
          </a:prstGeom>
          <a:noFill/>
          <a:ln>
            <a:noFill/>
          </a:ln>
        </p:spPr>
      </p:pic>
      <p:pic>
        <p:nvPicPr>
          <p:cNvPr id="491" name="Shape 491" descr="pasted-image.png"/>
          <p:cNvPicPr preferRelativeResize="0"/>
          <p:nvPr/>
        </p:nvPicPr>
        <p:blipFill rotWithShape="1">
          <a:blip r:embed="rId10">
            <a:alphaModFix/>
          </a:blip>
          <a:srcRect/>
          <a:stretch/>
        </p:blipFill>
        <p:spPr>
          <a:xfrm>
            <a:off x="4229161" y="1682841"/>
            <a:ext cx="848000" cy="749600"/>
          </a:xfrm>
          <a:prstGeom prst="rect">
            <a:avLst/>
          </a:prstGeom>
          <a:noFill/>
          <a:ln>
            <a:noFill/>
          </a:ln>
        </p:spPr>
      </p:pic>
      <p:pic>
        <p:nvPicPr>
          <p:cNvPr id="492" name="Shape 492" descr="pasted-image.png"/>
          <p:cNvPicPr preferRelativeResize="0"/>
          <p:nvPr/>
        </p:nvPicPr>
        <p:blipFill rotWithShape="1">
          <a:blip r:embed="rId11">
            <a:alphaModFix/>
          </a:blip>
          <a:srcRect/>
          <a:stretch/>
        </p:blipFill>
        <p:spPr>
          <a:xfrm>
            <a:off x="10488651" y="1682841"/>
            <a:ext cx="848000" cy="749600"/>
          </a:xfrm>
          <a:prstGeom prst="rect">
            <a:avLst/>
          </a:prstGeom>
          <a:noFill/>
          <a:ln>
            <a:noFill/>
          </a:ln>
        </p:spPr>
      </p:pic>
      <p:sp>
        <p:nvSpPr>
          <p:cNvPr id="2" name="Rectangle 1">
            <a:extLst>
              <a:ext uri="{FF2B5EF4-FFF2-40B4-BE49-F238E27FC236}">
                <a16:creationId xmlns:a16="http://schemas.microsoft.com/office/drawing/2014/main" id="{AD6988B0-742A-6140-9FF0-E2ECB578A2EE}"/>
              </a:ext>
            </a:extLst>
          </p:cNvPr>
          <p:cNvSpPr/>
          <p:nvPr/>
        </p:nvSpPr>
        <p:spPr>
          <a:xfrm>
            <a:off x="1097339" y="6119425"/>
            <a:ext cx="8262317" cy="369332"/>
          </a:xfrm>
          <a:prstGeom prst="rect">
            <a:avLst/>
          </a:prstGeom>
        </p:spPr>
        <p:txBody>
          <a:bodyPr wrap="square">
            <a:spAutoFit/>
          </a:bodyPr>
          <a:lstStyle/>
          <a:p>
            <a:r>
              <a:rPr lang="en-US" dirty="0"/>
              <a:t>https://</a:t>
            </a:r>
            <a:r>
              <a:rPr lang="en-US" dirty="0" err="1"/>
              <a:t>www.serverlesscomputing.org</a:t>
            </a:r>
            <a:r>
              <a:rPr lang="en-US" dirty="0"/>
              <a:t>/wosc3/presentations/</a:t>
            </a:r>
            <a:r>
              <a:rPr lang="en-US" dirty="0" err="1"/>
              <a:t>intro.pptx</a:t>
            </a:r>
            <a:endParaRPr lang="en-US" dirty="0"/>
          </a:p>
        </p:txBody>
      </p:sp>
    </p:spTree>
    <p:extLst>
      <p:ext uri="{BB962C8B-B14F-4D97-AF65-F5344CB8AC3E}">
        <p14:creationId xmlns:p14="http://schemas.microsoft.com/office/powerpoint/2010/main" val="143339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 couple</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6EC99D8D-3A18-6A4D-9875-F0DC01ECD394}"/>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2</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149987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502341" y="1689836"/>
            <a:ext cx="5165200" cy="482000"/>
          </a:xfrm>
          <a:prstGeom prst="rect">
            <a:avLst/>
          </a:prstGeom>
          <a:noFill/>
          <a:ln>
            <a:noFill/>
          </a:ln>
        </p:spPr>
        <p:txBody>
          <a:bodyPr spcFirstLastPara="1" wrap="square" lIns="25400" tIns="25400" rIns="25400" bIns="25400" anchor="ctr" anchorCtr="0">
            <a:noAutofit/>
          </a:bodyPr>
          <a:lstStyle/>
          <a:p>
            <a:r>
              <a:rPr lang="en" sz="2800">
                <a:solidFill>
                  <a:srgbClr val="142936"/>
                </a:solidFill>
                <a:latin typeface="Calibri"/>
                <a:ea typeface="Calibri"/>
                <a:cs typeface="Calibri"/>
                <a:sym typeface="Calibri"/>
              </a:rPr>
              <a:t>Runs code </a:t>
            </a:r>
            <a:r>
              <a:rPr lang="en" sz="2800" b="1">
                <a:solidFill>
                  <a:srgbClr val="142936"/>
                </a:solidFill>
                <a:latin typeface="Helvetica Neue"/>
                <a:ea typeface="Helvetica Neue"/>
                <a:cs typeface="Helvetica Neue"/>
                <a:sym typeface="Helvetica Neue"/>
              </a:rPr>
              <a:t>in response </a:t>
            </a:r>
            <a:r>
              <a:rPr lang="en" sz="2800">
                <a:solidFill>
                  <a:srgbClr val="142936"/>
                </a:solidFill>
                <a:latin typeface="Calibri"/>
                <a:ea typeface="Calibri"/>
                <a:cs typeface="Calibri"/>
                <a:sym typeface="Calibri"/>
              </a:rPr>
              <a:t>to events</a:t>
            </a:r>
            <a:endParaRPr sz="1467"/>
          </a:p>
        </p:txBody>
      </p:sp>
      <p:sp>
        <p:nvSpPr>
          <p:cNvPr id="418" name="Shape 418"/>
          <p:cNvSpPr/>
          <p:nvPr/>
        </p:nvSpPr>
        <p:spPr>
          <a:xfrm>
            <a:off x="502341" y="3152295"/>
            <a:ext cx="5165200" cy="1544000"/>
          </a:xfrm>
          <a:prstGeom prst="rect">
            <a:avLst/>
          </a:prstGeom>
          <a:noFill/>
          <a:ln>
            <a:noFill/>
          </a:ln>
        </p:spPr>
        <p:txBody>
          <a:bodyPr spcFirstLastPara="1" wrap="square" lIns="25400" tIns="25400" rIns="25400" bIns="25400" anchor="ctr" anchorCtr="0">
            <a:noAutofit/>
          </a:bodyPr>
          <a:lstStyle/>
          <a:p>
            <a:r>
              <a:rPr lang="en" sz="4800">
                <a:solidFill>
                  <a:srgbClr val="142936"/>
                </a:solidFill>
                <a:latin typeface="Calibri"/>
                <a:ea typeface="Calibri"/>
                <a:cs typeface="Calibri"/>
                <a:sym typeface="Calibri"/>
              </a:rPr>
              <a:t>Event-programming model</a:t>
            </a:r>
            <a:endParaRPr sz="1467"/>
          </a:p>
        </p:txBody>
      </p:sp>
      <p:cxnSp>
        <p:nvCxnSpPr>
          <p:cNvPr id="419" name="Shape 419"/>
          <p:cNvCxnSpPr/>
          <p:nvPr/>
        </p:nvCxnSpPr>
        <p:spPr>
          <a:xfrm>
            <a:off x="554777" y="2580307"/>
            <a:ext cx="12648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5188515" y="1520593"/>
            <a:ext cx="6594400" cy="4256000"/>
          </a:xfrm>
          <a:prstGeom prst="rect">
            <a:avLst/>
          </a:prstGeom>
          <a:noFill/>
          <a:ln>
            <a:noFill/>
          </a:ln>
        </p:spPr>
      </p:pic>
      <p:sp>
        <p:nvSpPr>
          <p:cNvPr id="421" name="Shape 421"/>
          <p:cNvSpPr txBox="1">
            <a:spLocks noGrp="1"/>
          </p:cNvSpPr>
          <p:nvPr>
            <p:ph type="title"/>
          </p:nvPr>
        </p:nvSpPr>
        <p:spPr>
          <a:xfrm>
            <a:off x="415600" y="593367"/>
            <a:ext cx="11360800" cy="763600"/>
          </a:xfrm>
          <a:prstGeom prst="rect">
            <a:avLst/>
          </a:prstGeom>
          <a:noFill/>
          <a:ln>
            <a:noFill/>
          </a:ln>
        </p:spPr>
        <p:txBody>
          <a:bodyPr spcFirstLastPara="1" vert="horz" wrap="square" lIns="91433" tIns="45700" rIns="91433" bIns="45700"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73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EB042581-B594-BA43-80B8-3840632F81F9}"/>
              </a:ext>
            </a:extLst>
          </p:cNvPr>
          <p:cNvPicPr>
            <a:picLocks noChangeAspect="1"/>
          </p:cNvPicPr>
          <p:nvPr/>
        </p:nvPicPr>
        <p:blipFill>
          <a:blip r:embed="rId4"/>
          <a:stretch>
            <a:fillRect/>
          </a:stretch>
        </p:blipFill>
        <p:spPr>
          <a:xfrm>
            <a:off x="232913" y="888369"/>
            <a:ext cx="11441502" cy="5274727"/>
          </a:xfrm>
          <a:prstGeom prst="rect">
            <a:avLst/>
          </a:prstGeom>
        </p:spPr>
      </p:pic>
    </p:spTree>
    <p:extLst>
      <p:ext uri="{BB962C8B-B14F-4D97-AF65-F5344CB8AC3E}">
        <p14:creationId xmlns:p14="http://schemas.microsoft.com/office/powerpoint/2010/main" val="1709684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Lambda Function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B37B8D1-FDAE-8141-96CF-B1BA6E9E89AE}"/>
              </a:ext>
            </a:extLst>
          </p:cNvPr>
          <p:cNvPicPr>
            <a:picLocks noChangeAspect="1"/>
          </p:cNvPicPr>
          <p:nvPr/>
        </p:nvPicPr>
        <p:blipFill>
          <a:blip r:embed="rId4"/>
          <a:stretch>
            <a:fillRect/>
          </a:stretch>
        </p:blipFill>
        <p:spPr>
          <a:xfrm>
            <a:off x="53855" y="840639"/>
            <a:ext cx="5071973" cy="2795724"/>
          </a:xfrm>
          <a:prstGeom prst="rect">
            <a:avLst/>
          </a:prstGeom>
        </p:spPr>
      </p:pic>
      <p:pic>
        <p:nvPicPr>
          <p:cNvPr id="5" name="Picture 4">
            <a:extLst>
              <a:ext uri="{FF2B5EF4-FFF2-40B4-BE49-F238E27FC236}">
                <a16:creationId xmlns:a16="http://schemas.microsoft.com/office/drawing/2014/main" id="{138CE96B-2300-F845-A5D5-2E76291C4B48}"/>
              </a:ext>
            </a:extLst>
          </p:cNvPr>
          <p:cNvPicPr>
            <a:picLocks noChangeAspect="1"/>
          </p:cNvPicPr>
          <p:nvPr/>
        </p:nvPicPr>
        <p:blipFill>
          <a:blip r:embed="rId5"/>
          <a:stretch>
            <a:fillRect/>
          </a:stretch>
        </p:blipFill>
        <p:spPr>
          <a:xfrm>
            <a:off x="5125828" y="840639"/>
            <a:ext cx="6860857" cy="3868438"/>
          </a:xfrm>
          <a:prstGeom prst="rect">
            <a:avLst/>
          </a:prstGeom>
        </p:spPr>
      </p:pic>
    </p:spTree>
    <p:extLst>
      <p:ext uri="{BB962C8B-B14F-4D97-AF65-F5344CB8AC3E}">
        <p14:creationId xmlns:p14="http://schemas.microsoft.com/office/powerpoint/2010/main" val="335685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API Gateway Event</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EA0E9DD-42DE-1E49-A526-F42D55CBBAD2}"/>
              </a:ext>
            </a:extLst>
          </p:cNvPr>
          <p:cNvPicPr>
            <a:picLocks noChangeAspect="1"/>
          </p:cNvPicPr>
          <p:nvPr/>
        </p:nvPicPr>
        <p:blipFill>
          <a:blip r:embed="rId4"/>
          <a:stretch>
            <a:fillRect/>
          </a:stretch>
        </p:blipFill>
        <p:spPr>
          <a:xfrm>
            <a:off x="340784" y="741410"/>
            <a:ext cx="11372491" cy="5269976"/>
          </a:xfrm>
          <a:prstGeom prst="rect">
            <a:avLst/>
          </a:prstGeom>
        </p:spPr>
      </p:pic>
    </p:spTree>
    <p:extLst>
      <p:ext uri="{BB962C8B-B14F-4D97-AF65-F5344CB8AC3E}">
        <p14:creationId xmlns:p14="http://schemas.microsoft.com/office/powerpoint/2010/main" val="193995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a:t>
            </a:r>
          </a:p>
          <a:p>
            <a:pPr marL="0" indent="0">
              <a:buNone/>
            </a:pPr>
            <a:endParaRPr lang="en-US" dirty="0"/>
          </a:p>
        </p:txBody>
      </p:sp>
    </p:spTree>
    <p:extLst>
      <p:ext uri="{BB962C8B-B14F-4D97-AF65-F5344CB8AC3E}">
        <p14:creationId xmlns:p14="http://schemas.microsoft.com/office/powerpoint/2010/main" val="118554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20028"/>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a:t>
            </a: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a:t>
            </a:r>
          </a:p>
        </p:txBody>
      </p:sp>
    </p:spTree>
    <p:extLst>
      <p:ext uri="{BB962C8B-B14F-4D97-AF65-F5344CB8AC3E}">
        <p14:creationId xmlns:p14="http://schemas.microsoft.com/office/powerpoint/2010/main" val="156633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a:xfrm>
            <a:off x="340783" y="766234"/>
            <a:ext cx="11354827" cy="5410729"/>
          </a:xfrm>
        </p:spPr>
        <p:txBody>
          <a:bodyPr>
            <a:normAutofit/>
          </a:bodyPr>
          <a:lstStyle/>
          <a:p>
            <a:pPr marL="0" indent="0">
              <a:buNone/>
            </a:pPr>
            <a:r>
              <a:rPr lang="en-US" sz="1600" dirty="0"/>
              <a:t>“In </a:t>
            </a:r>
            <a:r>
              <a:rPr lang="en-US" sz="1600" dirty="0">
                <a:hlinkClick r:id="rId4" tooltip="Software architecture"/>
              </a:rPr>
              <a:t>software architecture</a:t>
            </a:r>
            <a:r>
              <a:rPr lang="en-US" sz="1600" dirty="0"/>
              <a:t>, </a:t>
            </a:r>
            <a:r>
              <a:rPr lang="en-US" sz="1600" b="1" dirty="0"/>
              <a:t>publish–subscribe</a:t>
            </a:r>
            <a:r>
              <a:rPr lang="en-US" sz="1600" dirty="0"/>
              <a:t> is a </a:t>
            </a:r>
            <a:r>
              <a:rPr lang="en-US" sz="1600" dirty="0">
                <a:hlinkClick r:id="rId5" tooltip="Messaging pattern"/>
              </a:rPr>
              <a:t>messaging pattern</a:t>
            </a:r>
            <a:r>
              <a:rPr lang="en-US" sz="1600" dirty="0"/>
              <a:t> where senders of </a:t>
            </a:r>
            <a:r>
              <a:rPr lang="en-US" sz="1600" dirty="0">
                <a:hlinkClick r:id="rId6" tooltip="Message passing"/>
              </a:rPr>
              <a:t>messages</a:t>
            </a:r>
            <a:r>
              <a:rPr lang="en-US" sz="16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600" dirty="0"/>
              <a:t>Publish–subscribe is a sibling of the </a:t>
            </a:r>
            <a:r>
              <a:rPr lang="en-US" sz="1600" dirty="0">
                <a:hlinkClick r:id="rId7" tooltip="Message queue"/>
              </a:rPr>
              <a:t>message queue</a:t>
            </a:r>
            <a:r>
              <a:rPr lang="en-US" sz="1600" dirty="0"/>
              <a:t> paradigm, and is typically one part of a larger </a:t>
            </a:r>
            <a:r>
              <a:rPr lang="en-US" sz="1600" dirty="0">
                <a:hlinkClick r:id="rId8" tooltip="Message-oriented middleware"/>
              </a:rPr>
              <a:t>message-oriented middleware</a:t>
            </a:r>
            <a:r>
              <a:rPr lang="en-US" sz="1600" dirty="0"/>
              <a:t> system. Most messaging systems support both the pub/sub and message queue models in their </a:t>
            </a:r>
            <a:r>
              <a:rPr lang="en-US" sz="1600" dirty="0">
                <a:hlinkClick r:id="rId9" tooltip="Application programming interface"/>
              </a:rPr>
              <a:t>API</a:t>
            </a:r>
            <a:r>
              <a:rPr lang="en-US" sz="1600" dirty="0"/>
              <a:t>, e.g. </a:t>
            </a:r>
            <a:r>
              <a:rPr lang="en-US" sz="1600" dirty="0">
                <a:hlinkClick r:id="rId10" tooltip="Java Message Service"/>
              </a:rPr>
              <a:t>Java Message Service</a:t>
            </a:r>
            <a:r>
              <a:rPr lang="en-US" sz="1600" dirty="0"/>
              <a:t> (JMS).</a:t>
            </a:r>
          </a:p>
          <a:p>
            <a:pPr marL="0" indent="0">
              <a:buNone/>
            </a:pPr>
            <a:r>
              <a:rPr lang="en-US" sz="1600" dirty="0"/>
              <a:t>This pattern provides greater network </a:t>
            </a:r>
            <a:r>
              <a:rPr lang="en-US" sz="1600" u="sng" dirty="0">
                <a:hlinkClick r:id="rId11"/>
              </a:rPr>
              <a:t>scalability</a:t>
            </a:r>
            <a:r>
              <a:rPr lang="en-US" sz="1600" dirty="0"/>
              <a:t> and a more dynamic </a:t>
            </a:r>
            <a:r>
              <a:rPr lang="en-US" sz="1600" dirty="0">
                <a:hlinkClick r:id="rId12" tooltip="Network topology"/>
              </a:rPr>
              <a:t>network topology</a:t>
            </a:r>
            <a:r>
              <a:rPr lang="en-US" sz="1600" dirty="0"/>
              <a:t>, with a resulting decreased flexibility to modify the publisher and the structure of the published data.”</a:t>
            </a:r>
          </a:p>
          <a:p>
            <a:pPr marL="0" indent="0">
              <a:buNone/>
            </a:pPr>
            <a:endParaRPr lang="en-US" sz="1600" dirty="0"/>
          </a:p>
          <a:p>
            <a:pPr marL="0" indent="0">
              <a:buNone/>
            </a:pPr>
            <a:br>
              <a:rPr lang="en-US" sz="1600" dirty="0"/>
            </a:br>
            <a:br>
              <a:rPr lang="en-US" sz="1600" dirty="0"/>
            </a:br>
            <a:r>
              <a:rPr lang="en-US" sz="1600" dirty="0"/>
              <a:t>It also support loose coupling for application</a:t>
            </a:r>
            <a:br>
              <a:rPr lang="en-US" sz="1600" dirty="0"/>
            </a:br>
            <a:r>
              <a:rPr lang="en-US" sz="1600" dirty="0"/>
              <a:t>evolution and agility.</a:t>
            </a:r>
          </a:p>
          <a:p>
            <a:pPr marL="0" indent="0">
              <a:buNone/>
            </a:pPr>
            <a:endParaRPr lang="en-US" sz="1600" dirty="0"/>
          </a:p>
          <a:p>
            <a:pPr marL="0" indent="0">
              <a:buNone/>
            </a:pPr>
            <a:r>
              <a:rPr lang="en-US" sz="1600" dirty="0"/>
              <a:t>I can add and evolve services without modifying</a:t>
            </a:r>
            <a:br>
              <a:rPr lang="en-US" sz="1600" dirty="0"/>
            </a:br>
            <a:r>
              <a:rPr lang="en-US" sz="1600" dirty="0"/>
              <a:t>the services.</a:t>
            </a:r>
          </a:p>
          <a:p>
            <a:endParaRPr lang="en-US" sz="1600" dirty="0"/>
          </a:p>
        </p:txBody>
      </p:sp>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13"/>
          <a:stretch>
            <a:fillRect/>
          </a:stretch>
        </p:blipFill>
        <p:spPr>
          <a:xfrm>
            <a:off x="5632633" y="2980141"/>
            <a:ext cx="6218584" cy="3138351"/>
          </a:xfrm>
          <a:prstGeom prst="rect">
            <a:avLst/>
          </a:prstGeom>
        </p:spPr>
      </p:pic>
      <p:sp>
        <p:nvSpPr>
          <p:cNvPr id="8" name="Rectangle 7">
            <a:extLst>
              <a:ext uri="{FF2B5EF4-FFF2-40B4-BE49-F238E27FC236}">
                <a16:creationId xmlns:a16="http://schemas.microsoft.com/office/drawing/2014/main" id="{EE578870-E01D-A441-8B96-A1602E462EA3}"/>
              </a:ext>
            </a:extLst>
          </p:cNvPr>
          <p:cNvSpPr/>
          <p:nvPr/>
        </p:nvSpPr>
        <p:spPr>
          <a:xfrm>
            <a:off x="340783" y="3159370"/>
            <a:ext cx="8307977" cy="276999"/>
          </a:xfrm>
          <a:prstGeom prst="rect">
            <a:avLst/>
          </a:prstGeom>
        </p:spPr>
        <p:txBody>
          <a:bodyPr wrap="square">
            <a:spAutoFit/>
          </a:bodyPr>
          <a:lstStyle/>
          <a:p>
            <a:r>
              <a:rPr lang="en-US" sz="1200" dirty="0"/>
              <a:t>https://</a:t>
            </a:r>
            <a:r>
              <a:rPr lang="en-US" sz="1200" dirty="0" err="1"/>
              <a:t>en.wikipedia.org</a:t>
            </a:r>
            <a:r>
              <a:rPr lang="en-US" sz="1200" dirty="0"/>
              <a:t>/wiki/Publish%E2%80%93subscribe_pattern</a:t>
            </a:r>
          </a:p>
        </p:txBody>
      </p:sp>
    </p:spTree>
    <p:extLst>
      <p:ext uri="{BB962C8B-B14F-4D97-AF65-F5344CB8AC3E}">
        <p14:creationId xmlns:p14="http://schemas.microsoft.com/office/powerpoint/2010/main" val="153159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pic>
        <p:nvPicPr>
          <p:cNvPr id="9" name="Picture 8">
            <a:extLst>
              <a:ext uri="{FF2B5EF4-FFF2-40B4-BE49-F238E27FC236}">
                <a16:creationId xmlns:a16="http://schemas.microsoft.com/office/drawing/2014/main" id="{BF65632B-1B89-D344-93B7-131E82936B88}"/>
              </a:ext>
            </a:extLst>
          </p:cNvPr>
          <p:cNvPicPr>
            <a:picLocks noChangeAspect="1"/>
          </p:cNvPicPr>
          <p:nvPr/>
        </p:nvPicPr>
        <p:blipFill>
          <a:blip r:embed="rId4"/>
          <a:stretch>
            <a:fillRect/>
          </a:stretch>
        </p:blipFill>
        <p:spPr>
          <a:xfrm>
            <a:off x="548640" y="766234"/>
            <a:ext cx="9530624" cy="5385982"/>
          </a:xfrm>
          <a:prstGeom prst="rect">
            <a:avLst/>
          </a:prstGeom>
        </p:spPr>
      </p:pic>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137481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B927F1-F8C6-A044-8841-0A8B65EFE31E}"/>
              </a:ext>
            </a:extLst>
          </p:cNvPr>
          <p:cNvPicPr>
            <a:picLocks noChangeAspect="1"/>
          </p:cNvPicPr>
          <p:nvPr/>
        </p:nvPicPr>
        <p:blipFill>
          <a:blip r:embed="rId3"/>
          <a:stretch>
            <a:fillRect/>
          </a:stretch>
        </p:blipFill>
        <p:spPr>
          <a:xfrm>
            <a:off x="766354" y="626035"/>
            <a:ext cx="9974761" cy="5615501"/>
          </a:xfrm>
          <a:prstGeom prst="rect">
            <a:avLst/>
          </a:prstGeom>
        </p:spPr>
      </p:pic>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spTree>
    <p:extLst>
      <p:ext uri="{BB962C8B-B14F-4D97-AF65-F5344CB8AC3E}">
        <p14:creationId xmlns:p14="http://schemas.microsoft.com/office/powerpoint/2010/main" val="2376801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11" name="Rectangle 10">
            <a:extLst>
              <a:ext uri="{FF2B5EF4-FFF2-40B4-BE49-F238E27FC236}">
                <a16:creationId xmlns:a16="http://schemas.microsoft.com/office/drawing/2014/main" id="{52F75065-038F-6140-B2B2-2FA4866C0DEE}"/>
              </a:ext>
            </a:extLst>
          </p:cNvPr>
          <p:cNvSpPr/>
          <p:nvPr/>
        </p:nvSpPr>
        <p:spPr>
          <a:xfrm>
            <a:off x="1813984" y="666924"/>
            <a:ext cx="9611662" cy="369332"/>
          </a:xfrm>
          <a:prstGeom prst="rect">
            <a:avLst/>
          </a:prstGeom>
        </p:spPr>
        <p:txBody>
          <a:bodyPr wrap="square">
            <a:spAutoFit/>
          </a:bodyPr>
          <a:lstStyle/>
          <a:p>
            <a:r>
              <a:rPr lang="en-US" dirty="0"/>
              <a:t>https://</a:t>
            </a:r>
            <a:r>
              <a:rPr lang="en-US" dirty="0" err="1"/>
              <a:t>www.slideshare.net</a:t>
            </a:r>
            <a:r>
              <a:rPr lang="en-US" dirty="0"/>
              <a:t>/</a:t>
            </a:r>
            <a:r>
              <a:rPr lang="en-US" dirty="0" err="1"/>
              <a:t>marius_bogoevici</a:t>
            </a:r>
            <a:r>
              <a:rPr lang="en-US" dirty="0"/>
              <a:t>/event-driven-microservices-in-the-serverless-age</a:t>
            </a:r>
          </a:p>
        </p:txBody>
      </p:sp>
      <p:pic>
        <p:nvPicPr>
          <p:cNvPr id="3" name="Picture 2">
            <a:extLst>
              <a:ext uri="{FF2B5EF4-FFF2-40B4-BE49-F238E27FC236}">
                <a16:creationId xmlns:a16="http://schemas.microsoft.com/office/drawing/2014/main" id="{D70E3072-CA37-0B43-9DE2-2BD4C7B56CF7}"/>
              </a:ext>
            </a:extLst>
          </p:cNvPr>
          <p:cNvPicPr>
            <a:picLocks noChangeAspect="1"/>
          </p:cNvPicPr>
          <p:nvPr/>
        </p:nvPicPr>
        <p:blipFill>
          <a:blip r:embed="rId4"/>
          <a:stretch>
            <a:fillRect/>
          </a:stretch>
        </p:blipFill>
        <p:spPr>
          <a:xfrm>
            <a:off x="1123948" y="1351563"/>
            <a:ext cx="9042401" cy="4740204"/>
          </a:xfrm>
          <a:prstGeom prst="rect">
            <a:avLst/>
          </a:prstGeom>
        </p:spPr>
      </p:pic>
    </p:spTree>
    <p:extLst>
      <p:ext uri="{BB962C8B-B14F-4D97-AF65-F5344CB8AC3E}">
        <p14:creationId xmlns:p14="http://schemas.microsoft.com/office/powerpoint/2010/main" val="128526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Course Schedule and Assignments Updates</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3</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89731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Pub/Sub – Simple Notification Service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9A80440-EF38-794B-AB86-6C09C477B004}"/>
              </a:ext>
            </a:extLst>
          </p:cNvPr>
          <p:cNvPicPr>
            <a:picLocks noChangeAspect="1"/>
          </p:cNvPicPr>
          <p:nvPr/>
        </p:nvPicPr>
        <p:blipFill>
          <a:blip r:embed="rId4"/>
          <a:stretch>
            <a:fillRect/>
          </a:stretch>
        </p:blipFill>
        <p:spPr>
          <a:xfrm>
            <a:off x="757645" y="741410"/>
            <a:ext cx="10676709" cy="5338355"/>
          </a:xfrm>
          <a:prstGeom prst="rect">
            <a:avLst/>
          </a:prstGeom>
        </p:spPr>
      </p:pic>
    </p:spTree>
    <p:extLst>
      <p:ext uri="{BB962C8B-B14F-4D97-AF65-F5344CB8AC3E}">
        <p14:creationId xmlns:p14="http://schemas.microsoft.com/office/powerpoint/2010/main" val="3758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Scenario – Email ID Verification</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01FF39D4-C623-FF4C-8D7C-EB9F350EDF9F}"/>
              </a:ext>
            </a:extLst>
          </p:cNvPr>
          <p:cNvPicPr>
            <a:picLocks noChangeAspect="1"/>
          </p:cNvPicPr>
          <p:nvPr/>
        </p:nvPicPr>
        <p:blipFill>
          <a:blip r:embed="rId4"/>
          <a:stretch>
            <a:fillRect/>
          </a:stretch>
        </p:blipFill>
        <p:spPr>
          <a:xfrm>
            <a:off x="304800" y="753822"/>
            <a:ext cx="8543109" cy="3684727"/>
          </a:xfrm>
          <a:prstGeom prst="rect">
            <a:avLst/>
          </a:prstGeom>
        </p:spPr>
      </p:pic>
      <p:sp>
        <p:nvSpPr>
          <p:cNvPr id="5" name="Content Placeholder 4">
            <a:extLst>
              <a:ext uri="{FF2B5EF4-FFF2-40B4-BE49-F238E27FC236}">
                <a16:creationId xmlns:a16="http://schemas.microsoft.com/office/drawing/2014/main" id="{1FA22F2A-E34B-7442-87E0-FF7F4B1DD078}"/>
              </a:ext>
            </a:extLst>
          </p:cNvPr>
          <p:cNvSpPr>
            <a:spLocks noGrp="1"/>
          </p:cNvSpPr>
          <p:nvPr>
            <p:ph idx="1"/>
          </p:nvPr>
        </p:nvSpPr>
        <p:spPr>
          <a:xfrm>
            <a:off x="444137" y="4582771"/>
            <a:ext cx="11338560" cy="1594191"/>
          </a:xfrm>
        </p:spPr>
        <p:txBody>
          <a:bodyPr>
            <a:normAutofit/>
          </a:bodyPr>
          <a:lstStyle/>
          <a:p>
            <a:r>
              <a:rPr lang="en-US" sz="2000" dirty="0"/>
              <a:t>Users provide email IDs when registering with the overall application.</a:t>
            </a:r>
          </a:p>
          <a:p>
            <a:r>
              <a:rPr lang="en-US" sz="2000" dirty="0"/>
              <a:t>Account is pending until email ownership verified.</a:t>
            </a:r>
          </a:p>
          <a:p>
            <a:r>
              <a:rPr lang="en-US" sz="2000" dirty="0"/>
              <a:t>User receives and email with activation link. Clicking on link changes account state to active.</a:t>
            </a:r>
          </a:p>
          <a:p>
            <a:r>
              <a:rPr lang="en-US" sz="2000" dirty="0"/>
              <a:t>Some, e.g. interested business person, sees notification on a Slack channel.</a:t>
            </a:r>
          </a:p>
        </p:txBody>
      </p:sp>
      <p:sp>
        <p:nvSpPr>
          <p:cNvPr id="3" name="TextBox 2">
            <a:extLst>
              <a:ext uri="{FF2B5EF4-FFF2-40B4-BE49-F238E27FC236}">
                <a16:creationId xmlns:a16="http://schemas.microsoft.com/office/drawing/2014/main" id="{0BEB51E9-CA82-7942-9E8F-4BB3BDFAD3CF}"/>
              </a:ext>
            </a:extLst>
          </p:cNvPr>
          <p:cNvSpPr txBox="1"/>
          <p:nvPr/>
        </p:nvSpPr>
        <p:spPr>
          <a:xfrm>
            <a:off x="8717280" y="2272937"/>
            <a:ext cx="2504725" cy="646331"/>
          </a:xfrm>
          <a:prstGeom prst="rect">
            <a:avLst/>
          </a:prstGeom>
          <a:noFill/>
        </p:spPr>
        <p:txBody>
          <a:bodyPr wrap="none" rtlCol="0">
            <a:spAutoFit/>
          </a:bodyPr>
          <a:lstStyle/>
          <a:p>
            <a:r>
              <a:rPr lang="en-US" dirty="0"/>
              <a:t>Requires defining a Slack</a:t>
            </a:r>
            <a:br>
              <a:rPr lang="en-US" dirty="0"/>
            </a:br>
            <a:r>
              <a:rPr lang="en-US" dirty="0"/>
              <a:t>Webhook</a:t>
            </a:r>
          </a:p>
        </p:txBody>
      </p:sp>
    </p:spTree>
    <p:extLst>
      <p:ext uri="{BB962C8B-B14F-4D97-AF65-F5344CB8AC3E}">
        <p14:creationId xmlns:p14="http://schemas.microsoft.com/office/powerpoint/2010/main" val="424042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Demo/Samples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E6156 – Cloud Computing: Backend-as-a-Service  (Lecture 6)</a:t>
            </a:r>
          </a:p>
        </p:txBody>
      </p:sp>
      <p:sp>
        <p:nvSpPr>
          <p:cNvPr id="3" name="Content Placeholder 2">
            <a:extLst>
              <a:ext uri="{FF2B5EF4-FFF2-40B4-BE49-F238E27FC236}">
                <a16:creationId xmlns:a16="http://schemas.microsoft.com/office/drawing/2014/main" id="{9471B43D-961C-1748-A8FE-699024A75967}"/>
              </a:ext>
            </a:extLst>
          </p:cNvPr>
          <p:cNvSpPr>
            <a:spLocks noGrp="1"/>
          </p:cNvSpPr>
          <p:nvPr>
            <p:ph idx="1"/>
          </p:nvPr>
        </p:nvSpPr>
        <p:spPr>
          <a:xfrm>
            <a:off x="340784" y="1345721"/>
            <a:ext cx="11013016" cy="4831242"/>
          </a:xfrm>
        </p:spPr>
        <p:txBody>
          <a:bodyPr/>
          <a:lstStyle/>
          <a:p>
            <a:r>
              <a:rPr lang="en-US" dirty="0"/>
              <a:t>Let’s take it for a spin. Lambda function.</a:t>
            </a:r>
          </a:p>
          <a:p>
            <a:endParaRPr lang="en-US" dirty="0"/>
          </a:p>
          <a:p>
            <a:r>
              <a:rPr lang="en-US" dirty="0"/>
              <a:t>Emphasize importance of using secret for update </a:t>
            </a:r>
            <a:r>
              <a:rPr lang="en-US" dirty="0">
                <a:sym typeface="Wingdings" pitchFamily="2" charset="2"/>
              </a:rPr>
              <a:t> User Service.</a:t>
            </a:r>
          </a:p>
          <a:p>
            <a:endParaRPr lang="en-US" dirty="0">
              <a:sym typeface="Wingdings" pitchFamily="2" charset="2"/>
            </a:endParaRPr>
          </a:p>
          <a:p>
            <a:r>
              <a:rPr lang="en-US" dirty="0">
                <a:sym typeface="Wingdings" pitchFamily="2" charset="2"/>
              </a:rPr>
              <a:t>Walkthrough of </a:t>
            </a:r>
            <a:r>
              <a:rPr lang="en-US" dirty="0" err="1">
                <a:sym typeface="Wingdings" pitchFamily="2" charset="2"/>
              </a:rPr>
              <a:t>WebHooks</a:t>
            </a:r>
            <a:r>
              <a:rPr lang="en-US">
                <a:sym typeface="Wingdings" pitchFamily="2" charset="2"/>
              </a:rPr>
              <a:t>.</a:t>
            </a:r>
            <a:endParaRPr lang="en-US" dirty="0"/>
          </a:p>
          <a:p>
            <a:pPr marL="0" indent="0">
              <a:buNone/>
            </a:pPr>
            <a:endParaRPr lang="en-US" dirty="0"/>
          </a:p>
        </p:txBody>
      </p:sp>
    </p:spTree>
    <p:extLst>
      <p:ext uri="{BB962C8B-B14F-4D97-AF65-F5344CB8AC3E}">
        <p14:creationId xmlns:p14="http://schemas.microsoft.com/office/powerpoint/2010/main" val="104817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2137"/>
            <a:ext cx="11039928" cy="517064"/>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360582906"/>
              </p:ext>
            </p:extLst>
          </p:nvPr>
        </p:nvGraphicFramePr>
        <p:xfrm>
          <a:off x="152400" y="620334"/>
          <a:ext cx="11887200" cy="5479726"/>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392137946"/>
                    </a:ext>
                  </a:extLst>
                </a:gridCol>
                <a:gridCol w="8054450">
                  <a:extLst>
                    <a:ext uri="{9D8B030D-6E8A-4147-A177-3AD203B41FA5}">
                      <a16:colId xmlns:a16="http://schemas.microsoft.com/office/drawing/2014/main" val="1633952555"/>
                    </a:ext>
                  </a:extLst>
                </a:gridCol>
                <a:gridCol w="2049670">
                  <a:extLst>
                    <a:ext uri="{9D8B030D-6E8A-4147-A177-3AD203B41FA5}">
                      <a16:colId xmlns:a16="http://schemas.microsoft.com/office/drawing/2014/main" val="2962633719"/>
                    </a:ext>
                  </a:extLst>
                </a:gridCol>
              </a:tblGrid>
              <a:tr h="510198">
                <a:tc>
                  <a:txBody>
                    <a:bodyPr/>
                    <a:lstStyle/>
                    <a:p>
                      <a:r>
                        <a:rPr lang="en-US" sz="1600" dirty="0"/>
                        <a:t>Date</a:t>
                      </a:r>
                    </a:p>
                  </a:txBody>
                  <a:tcPr marL="121920" marR="121920" marT="60960" marB="60960"/>
                </a:tc>
                <a:tc>
                  <a:txBody>
                    <a:bodyPr/>
                    <a:lstStyle/>
                    <a:p>
                      <a:r>
                        <a:rPr lang="en-US" sz="1600" dirty="0"/>
                        <a:t>Topics</a:t>
                      </a:r>
                    </a:p>
                  </a:txBody>
                  <a:tcPr marL="121920" marR="121920" marT="60960" marB="60960"/>
                </a:tc>
                <a:tc>
                  <a:txBody>
                    <a:bodyPr/>
                    <a:lstStyle/>
                    <a:p>
                      <a:r>
                        <a:rPr lang="en-US" sz="1600" dirty="0"/>
                        <a:t>Milestones</a:t>
                      </a:r>
                    </a:p>
                  </a:txBody>
                  <a:tcPr marL="121920" marR="121920" marT="60960" marB="60960"/>
                </a:tc>
                <a:extLst>
                  <a:ext uri="{0D108BD9-81ED-4DB2-BD59-A6C34878D82A}">
                    <a16:rowId xmlns:a16="http://schemas.microsoft.com/office/drawing/2014/main" val="1578466203"/>
                  </a:ext>
                </a:extLst>
              </a:tr>
              <a:tr h="840474">
                <a:tc>
                  <a:txBody>
                    <a:bodyPr/>
                    <a:lstStyle/>
                    <a:p>
                      <a:r>
                        <a:rPr lang="en-US" sz="1600" dirty="0"/>
                        <a:t>30-OCT</a:t>
                      </a:r>
                    </a:p>
                  </a:txBody>
                  <a:tcPr marL="121920" marR="121920" marT="60960" marB="60960"/>
                </a:tc>
                <a:tc>
                  <a:txBody>
                    <a:bodyPr/>
                    <a:lstStyle/>
                    <a:p>
                      <a:pPr marL="285750" indent="-285750">
                        <a:buFont typeface="Arial" panose="020B0604020202020204" pitchFamily="34" charset="0"/>
                        <a:buChar char="•"/>
                      </a:pPr>
                      <a:r>
                        <a:rPr lang="en-US" sz="1600" dirty="0"/>
                        <a:t>Microservices and Events, SNS, Webhooks, Lambda Function Walkthrough</a:t>
                      </a:r>
                    </a:p>
                    <a:p>
                      <a:pPr marL="285750" indent="-285750">
                        <a:buFont typeface="Arial" panose="020B0604020202020204" pitchFamily="34" charset="0"/>
                        <a:buChar char="•"/>
                      </a:pPr>
                      <a:r>
                        <a:rPr lang="en-US" sz="1600" dirty="0"/>
                        <a:t>API Gateway</a:t>
                      </a:r>
                    </a:p>
                    <a:p>
                      <a:pPr marL="285750" indent="-285750">
                        <a:buFont typeface="Arial" panose="020B0604020202020204" pitchFamily="34" charset="0"/>
                        <a:buChar char="•"/>
                      </a:pPr>
                      <a:r>
                        <a:rPr lang="en-US" sz="1600" dirty="0"/>
                        <a:t>Some additional REST concepts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970546222"/>
                  </a:ext>
                </a:extLst>
              </a:tr>
              <a:tr h="600202">
                <a:tc>
                  <a:txBody>
                    <a:bodyPr/>
                    <a:lstStyle/>
                    <a:p>
                      <a:r>
                        <a:rPr lang="en-US" sz="1600" dirty="0"/>
                        <a:t>6-NOV</a:t>
                      </a:r>
                    </a:p>
                  </a:txBody>
                  <a:tcPr marL="121920" marR="121920" marT="60960" marB="60960"/>
                </a:tc>
                <a:tc>
                  <a:txBody>
                    <a:bodyPr/>
                    <a:lstStyle/>
                    <a:p>
                      <a:pPr marL="285750" indent="-285750">
                        <a:buFont typeface="Arial" panose="020B0604020202020204" pitchFamily="34" charset="0"/>
                        <a:buChar char="•"/>
                      </a:pPr>
                      <a:r>
                        <a:rPr lang="en-US" sz="1600" dirty="0"/>
                        <a:t>Security concepts, middleware, OAuth 2</a:t>
                      </a:r>
                    </a:p>
                    <a:p>
                      <a:pPr marL="285750" indent="-285750">
                        <a:buFont typeface="Arial" panose="020B0604020202020204" pitchFamily="34" charset="0"/>
                        <a:buChar char="•"/>
                      </a:pPr>
                      <a:r>
                        <a:rPr lang="en-US" sz="1600" dirty="0"/>
                        <a:t>CloudFront, DNS, HTTPS, Certificates</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2704430535"/>
                  </a:ext>
                </a:extLst>
              </a:tr>
              <a:tr h="680383">
                <a:tc>
                  <a:txBody>
                    <a:bodyPr/>
                    <a:lstStyle/>
                    <a:p>
                      <a:r>
                        <a:rPr lang="en-US" sz="1600" dirty="0"/>
                        <a:t>13-NOV</a:t>
                      </a:r>
                    </a:p>
                  </a:txBody>
                  <a:tcPr marL="121920" marR="121920" marT="60960" marB="60960"/>
                </a:tc>
                <a:tc>
                  <a:txBody>
                    <a:bodyPr/>
                    <a:lstStyle/>
                    <a:p>
                      <a:pPr marL="285750" indent="-285750">
                        <a:buFont typeface="Arial" panose="020B0604020202020204" pitchFamily="34" charset="0"/>
                        <a:buChar char="•"/>
                      </a:pPr>
                      <a:r>
                        <a:rPr lang="en-US" sz="1600" dirty="0"/>
                        <a:t>Workflow, orchestration, Step Functions</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t>ETags</a:t>
                      </a:r>
                      <a:r>
                        <a:rPr lang="en-US" sz="1600" dirty="0"/>
                        <a:t>, conditional updates, asynchronous operations, message middleware</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862259985"/>
                  </a:ext>
                </a:extLst>
              </a:tr>
              <a:tr h="680383">
                <a:tc>
                  <a:txBody>
                    <a:bodyPr/>
                    <a:lstStyle/>
                    <a:p>
                      <a:r>
                        <a:rPr lang="en-US" sz="1600" dirty="0"/>
                        <a:t>20-NOV</a:t>
                      </a:r>
                    </a:p>
                  </a:txBody>
                  <a:tcPr marL="121920" marR="121920" marT="60960" marB="60960"/>
                </a:tc>
                <a:tc>
                  <a:txBody>
                    <a:bodyPr/>
                    <a:lstStyle/>
                    <a:p>
                      <a:pPr marL="285750" indent="-285750">
                        <a:buFont typeface="Arial" panose="020B0604020202020204" pitchFamily="34" charset="0"/>
                        <a:buChar char="•"/>
                      </a:pPr>
                      <a:r>
                        <a:rPr lang="en-US" sz="1600" dirty="0"/>
                        <a:t>Caching, Redis, </a:t>
                      </a:r>
                      <a:r>
                        <a:rPr lang="en-US" sz="1600" dirty="0" err="1"/>
                        <a:t>Elasticache</a:t>
                      </a:r>
                      <a:endParaRPr lang="en-US" sz="1600" dirty="0"/>
                    </a:p>
                    <a:p>
                      <a:pPr marL="285750" indent="-285750">
                        <a:buFont typeface="Arial" panose="020B0604020202020204" pitchFamily="34" charset="0"/>
                        <a:buChar char="•"/>
                      </a:pPr>
                      <a:r>
                        <a:rPr lang="en-US" sz="1600" dirty="0" err="1"/>
                        <a:t>CloudSearch</a:t>
                      </a:r>
                      <a:endParaRPr lang="en-US" sz="1600" dirty="0"/>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1325778626"/>
                  </a:ext>
                </a:extLst>
              </a:tr>
              <a:tr h="360203">
                <a:tc>
                  <a:txBody>
                    <a:bodyPr/>
                    <a:lstStyle/>
                    <a:p>
                      <a:r>
                        <a:rPr lang="en-US" sz="1600" dirty="0"/>
                        <a:t>27-NOV</a:t>
                      </a:r>
                    </a:p>
                  </a:txBody>
                  <a:tcPr marL="121920" marR="121920" marT="60960" marB="60960"/>
                </a:tc>
                <a:tc>
                  <a:txBody>
                    <a:bodyPr/>
                    <a:lstStyle/>
                    <a:p>
                      <a:pPr marL="285750" indent="-285750">
                        <a:buFont typeface="Arial" panose="020B0604020202020204" pitchFamily="34" charset="0"/>
                        <a:buChar char="•"/>
                      </a:pPr>
                      <a:r>
                        <a:rPr lang="en-US" sz="1600" dirty="0"/>
                        <a:t>Thanksgiving Break</a:t>
                      </a:r>
                    </a:p>
                  </a:txBody>
                  <a:tcPr marL="121920" marR="121920" marT="60960" marB="60960"/>
                </a:tc>
                <a:tc>
                  <a:txBody>
                    <a:bodyPr/>
                    <a:lstStyle/>
                    <a:p>
                      <a:endParaRPr lang="en-US" sz="1600"/>
                    </a:p>
                  </a:txBody>
                  <a:tcPr marL="121920" marR="121920" marT="60960" marB="60960"/>
                </a:tc>
                <a:extLst>
                  <a:ext uri="{0D108BD9-81ED-4DB2-BD59-A6C34878D82A}">
                    <a16:rowId xmlns:a16="http://schemas.microsoft.com/office/drawing/2014/main" val="4089657689"/>
                  </a:ext>
                </a:extLst>
              </a:tr>
              <a:tr h="624025">
                <a:tc>
                  <a:txBody>
                    <a:bodyPr/>
                    <a:lstStyle/>
                    <a:p>
                      <a:r>
                        <a:rPr lang="en-US" sz="1600" dirty="0"/>
                        <a:t>4-DEC</a:t>
                      </a:r>
                    </a:p>
                  </a:txBody>
                  <a:tcPr marL="121920" marR="121920" marT="60960" marB="60960"/>
                </a:tc>
                <a:tc>
                  <a:txBody>
                    <a:bodyPr/>
                    <a:lstStyle/>
                    <a:p>
                      <a:pPr marL="285750" indent="-285750">
                        <a:buFont typeface="Arial" panose="020B0604020202020204" pitchFamily="34" charset="0"/>
                        <a:buChar char="•"/>
                      </a:pPr>
                      <a:r>
                        <a:rPr lang="en-US" sz="1600" dirty="0" err="1"/>
                        <a:t>GraphQL</a:t>
                      </a:r>
                      <a:endParaRPr lang="en-US" sz="1600" dirty="0"/>
                    </a:p>
                    <a:p>
                      <a:pPr marL="285750" indent="-285750">
                        <a:buFont typeface="Arial" panose="020B0604020202020204" pitchFamily="34" charset="0"/>
                        <a:buChar char="•"/>
                      </a:pPr>
                      <a:r>
                        <a:rPr lang="en-US" sz="1600" dirty="0"/>
                        <a:t>Google Docs integration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3397859739"/>
                  </a:ext>
                </a:extLst>
              </a:tr>
              <a:tr h="680383">
                <a:tc>
                  <a:txBody>
                    <a:bodyPr/>
                    <a:lstStyle/>
                    <a:p>
                      <a:r>
                        <a:rPr lang="en-US" sz="1600" dirty="0"/>
                        <a:t>11-DEC</a:t>
                      </a:r>
                    </a:p>
                  </a:txBody>
                  <a:tcPr marL="121920" marR="121920" marT="60960" marB="60960"/>
                </a:tc>
                <a:tc>
                  <a:txBody>
                    <a:bodyPr/>
                    <a:lstStyle/>
                    <a:p>
                      <a:pPr marL="285750" indent="-285750">
                        <a:buFont typeface="Arial" panose="020B0604020202020204" pitchFamily="34" charset="0"/>
                        <a:buChar char="•"/>
                      </a:pPr>
                      <a:r>
                        <a:rPr lang="en-US" sz="1600" dirty="0"/>
                        <a:t>Overflow</a:t>
                      </a:r>
                    </a:p>
                    <a:p>
                      <a:pPr marL="285750" indent="-285750">
                        <a:buFont typeface="Arial" panose="020B0604020202020204" pitchFamily="34" charset="0"/>
                        <a:buChar char="•"/>
                      </a:pPr>
                      <a:r>
                        <a:rPr lang="en-US" sz="1600" dirty="0"/>
                        <a:t>Project reviews begin</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530355112"/>
                  </a:ext>
                </a:extLst>
              </a:tr>
              <a:tr h="475554">
                <a:tc>
                  <a:txBody>
                    <a:bodyPr/>
                    <a:lstStyle/>
                    <a:p>
                      <a:r>
                        <a:rPr lang="en-US" sz="1600" dirty="0"/>
                        <a:t>18-DEC</a:t>
                      </a:r>
                    </a:p>
                  </a:txBody>
                  <a:tcPr marL="121920" marR="121920" marT="60960" marB="60960"/>
                </a:tc>
                <a:tc>
                  <a:txBody>
                    <a:bodyPr/>
                    <a:lstStyle/>
                    <a:p>
                      <a:pPr marL="285750" indent="-285750">
                        <a:buFont typeface="Arial" panose="020B0604020202020204" pitchFamily="34" charset="0"/>
                        <a:buChar char="•"/>
                      </a:pPr>
                      <a:r>
                        <a:rPr lang="en-US" sz="1600" dirty="0"/>
                        <a:t>Project reviews complete.</a:t>
                      </a:r>
                    </a:p>
                  </a:txBody>
                  <a:tcPr marL="121920" marR="121920" marT="60960" marB="60960"/>
                </a:tc>
                <a:tc>
                  <a:txBody>
                    <a:bodyPr/>
                    <a:lstStyle/>
                    <a:p>
                      <a:endParaRPr lang="en-US" sz="1600" dirty="0"/>
                    </a:p>
                  </a:txBody>
                  <a:tcPr marL="121920" marR="121920" marT="60960" marB="60960"/>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10006495" y="1122122"/>
            <a:ext cx="508000" cy="1183755"/>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3</a:t>
            </a:r>
          </a:p>
        </p:txBody>
      </p:sp>
      <p:sp>
        <p:nvSpPr>
          <p:cNvPr id="17" name="Rectangle 16">
            <a:extLst>
              <a:ext uri="{FF2B5EF4-FFF2-40B4-BE49-F238E27FC236}">
                <a16:creationId xmlns:a16="http://schemas.microsoft.com/office/drawing/2014/main" id="{81F71DE2-07DC-124B-80A6-440EBDAEDCFB}"/>
              </a:ext>
            </a:extLst>
          </p:cNvPr>
          <p:cNvSpPr/>
          <p:nvPr/>
        </p:nvSpPr>
        <p:spPr>
          <a:xfrm>
            <a:off x="10006495" y="2305877"/>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4</a:t>
            </a:r>
          </a:p>
        </p:txBody>
      </p:sp>
      <p:sp>
        <p:nvSpPr>
          <p:cNvPr id="18" name="Rectangle 17">
            <a:extLst>
              <a:ext uri="{FF2B5EF4-FFF2-40B4-BE49-F238E27FC236}">
                <a16:creationId xmlns:a16="http://schemas.microsoft.com/office/drawing/2014/main" id="{648880A3-65AC-654D-8B0A-DF646C809AF2}"/>
              </a:ext>
            </a:extLst>
          </p:cNvPr>
          <p:cNvSpPr/>
          <p:nvPr/>
        </p:nvSpPr>
        <p:spPr>
          <a:xfrm>
            <a:off x="10006495" y="3955774"/>
            <a:ext cx="508000" cy="164989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09585" fontAlgn="base">
              <a:spcBef>
                <a:spcPct val="0"/>
              </a:spcBef>
              <a:spcAft>
                <a:spcPct val="0"/>
              </a:spcAft>
            </a:pPr>
            <a:r>
              <a:rPr lang="en-US" sz="1400" b="1" dirty="0">
                <a:solidFill>
                  <a:srgbClr val="FFFF00"/>
                </a:solidFill>
                <a:latin typeface="Calibri"/>
              </a:rPr>
              <a:t>Milestone 5</a:t>
            </a:r>
          </a:p>
        </p:txBody>
      </p:sp>
      <p:sp>
        <p:nvSpPr>
          <p:cNvPr id="4" name="Rounded Rectangle 3">
            <a:extLst>
              <a:ext uri="{FF2B5EF4-FFF2-40B4-BE49-F238E27FC236}">
                <a16:creationId xmlns:a16="http://schemas.microsoft.com/office/drawing/2014/main" id="{EA45C13A-0FA0-E54B-9A59-DCBEF104E339}"/>
              </a:ext>
            </a:extLst>
          </p:cNvPr>
          <p:cNvSpPr/>
          <p:nvPr/>
        </p:nvSpPr>
        <p:spPr>
          <a:xfrm>
            <a:off x="5416826" y="3717235"/>
            <a:ext cx="4104861" cy="203752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If there are concepts that interest you but are not on the list,</a:t>
            </a:r>
            <a:br>
              <a:rPr lang="en-US" dirty="0"/>
            </a:br>
            <a:r>
              <a:rPr lang="en-US" dirty="0"/>
              <a:t>please let me know.</a:t>
            </a:r>
          </a:p>
        </p:txBody>
      </p:sp>
    </p:spTree>
    <p:extLst>
      <p:ext uri="{BB962C8B-B14F-4D97-AF65-F5344CB8AC3E}">
        <p14:creationId xmlns:p14="http://schemas.microsoft.com/office/powerpoint/2010/main" val="309056584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Additional REST API Concept</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5</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660494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POST/CREATED and Links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sz="half" idx="1"/>
          </p:nvPr>
        </p:nvSpPr>
        <p:spPr>
          <a:xfrm>
            <a:off x="304800" y="741410"/>
            <a:ext cx="11681884" cy="5268274"/>
          </a:xfrm>
        </p:spPr>
        <p:txBody>
          <a:bodyPr>
            <a:normAutofit/>
          </a:bodyPr>
          <a:lstStyle/>
          <a:p>
            <a:pPr>
              <a:spcBef>
                <a:spcPts val="0"/>
              </a:spcBef>
              <a:spcAft>
                <a:spcPts val="300"/>
              </a:spcAft>
            </a:pPr>
            <a:r>
              <a:rPr lang="en-US" sz="2000" dirty="0"/>
              <a:t>A core element of the URL pattern is:</a:t>
            </a:r>
          </a:p>
          <a:p>
            <a:pPr lvl="1">
              <a:spcBef>
                <a:spcPts val="0"/>
              </a:spcBef>
              <a:spcAft>
                <a:spcPts val="300"/>
              </a:spcAft>
            </a:pPr>
            <a:r>
              <a:rPr lang="en-US" sz="1600" dirty="0"/>
              <a:t>/</a:t>
            </a:r>
            <a:r>
              <a:rPr lang="en-US" sz="1600" dirty="0" err="1"/>
              <a:t>resource_collection</a:t>
            </a:r>
            <a:r>
              <a:rPr lang="en-US" sz="1600" dirty="0"/>
              <a:t> – Is like an RDB table and supports POST, GET with query, ...</a:t>
            </a:r>
          </a:p>
          <a:p>
            <a:pPr lvl="1">
              <a:spcBef>
                <a:spcPts val="0"/>
              </a:spcBef>
              <a:spcAft>
                <a:spcPts val="300"/>
              </a:spcAft>
            </a:pPr>
            <a:r>
              <a:rPr lang="en-US" sz="1600" dirty="0"/>
              <a:t>/</a:t>
            </a:r>
            <a:r>
              <a:rPr lang="en-US" sz="1600" dirty="0" err="1"/>
              <a:t>resource_collection</a:t>
            </a:r>
            <a:r>
              <a:rPr lang="en-US" sz="1600" dirty="0"/>
              <a:t>/</a:t>
            </a:r>
            <a:r>
              <a:rPr lang="en-US" sz="1600" dirty="0" err="1"/>
              <a:t>some_id</a:t>
            </a:r>
            <a:r>
              <a:rPr lang="en-US" sz="1600" dirty="0"/>
              <a:t> – Is like a row in a table identified by the primary key value.</a:t>
            </a:r>
            <a:br>
              <a:rPr lang="en-US" sz="1600" dirty="0"/>
            </a:br>
            <a:endParaRPr lang="en-US" sz="1600" dirty="0"/>
          </a:p>
          <a:p>
            <a:pPr>
              <a:spcBef>
                <a:spcPts val="0"/>
              </a:spcBef>
              <a:spcAft>
                <a:spcPts val="300"/>
              </a:spcAft>
            </a:pPr>
            <a:r>
              <a:rPr lang="en-US" sz="2000" dirty="0"/>
              <a:t>How does the application “know” the primary key of a resource is creates in a collection?</a:t>
            </a:r>
          </a:p>
          <a:p>
            <a:pPr lvl="1">
              <a:spcBef>
                <a:spcPts val="0"/>
              </a:spcBef>
              <a:spcAft>
                <a:spcPts val="300"/>
              </a:spcAft>
            </a:pPr>
            <a:r>
              <a:rPr lang="en-US" sz="1600" dirty="0"/>
              <a:t>There are many types of primary key.</a:t>
            </a:r>
          </a:p>
          <a:p>
            <a:pPr lvl="1">
              <a:spcBef>
                <a:spcPts val="0"/>
              </a:spcBef>
              <a:spcAft>
                <a:spcPts val="300"/>
              </a:spcAft>
            </a:pPr>
            <a:r>
              <a:rPr lang="en-US" sz="1600" dirty="0"/>
              <a:t>“A </a:t>
            </a:r>
            <a:r>
              <a:rPr lang="en-US" sz="1600" b="1" dirty="0"/>
              <a:t>natural key</a:t>
            </a:r>
            <a:r>
              <a:rPr lang="en-US" sz="1600" dirty="0"/>
              <a:t> is a single column or set of columns that uniquely identifies a single record in a table, ... ...”</a:t>
            </a:r>
          </a:p>
          <a:p>
            <a:pPr lvl="2">
              <a:spcBef>
                <a:spcPts val="0"/>
              </a:spcBef>
              <a:spcAft>
                <a:spcPts val="300"/>
              </a:spcAft>
            </a:pPr>
            <a:r>
              <a:rPr lang="en-US" sz="1200" dirty="0"/>
              <a:t>In this case, I could “just know” how to use the columns of what I created to form the URL.</a:t>
            </a:r>
          </a:p>
          <a:p>
            <a:pPr lvl="2">
              <a:spcBef>
                <a:spcPts val="0"/>
              </a:spcBef>
              <a:spcAft>
                <a:spcPts val="300"/>
              </a:spcAft>
            </a:pPr>
            <a:r>
              <a:rPr lang="en-US" sz="1200" dirty="0"/>
              <a:t>If names were unique, then</a:t>
            </a:r>
          </a:p>
          <a:p>
            <a:pPr lvl="3">
              <a:spcBef>
                <a:spcPts val="0"/>
              </a:spcBef>
              <a:spcAft>
                <a:spcPts val="300"/>
              </a:spcAft>
            </a:pPr>
            <a:r>
              <a:rPr lang="en-US" sz="1200" dirty="0"/>
              <a:t>POST {“</a:t>
            </a:r>
            <a:r>
              <a:rPr lang="en-US" sz="1200" dirty="0" err="1"/>
              <a:t>last_name</a:t>
            </a:r>
            <a:r>
              <a:rPr lang="en-US" sz="1200" dirty="0"/>
              <a:t>”: “Ferguson”, “</a:t>
            </a:r>
            <a:r>
              <a:rPr lang="en-US" sz="1200" dirty="0" err="1"/>
              <a:t>first_name</a:t>
            </a:r>
            <a:r>
              <a:rPr lang="en-US" sz="1200" dirty="0"/>
              <a:t>”: “Donald”, “</a:t>
            </a:r>
            <a:r>
              <a:rPr lang="en-US" sz="1200" dirty="0" err="1"/>
              <a:t>iq</a:t>
            </a:r>
            <a:r>
              <a:rPr lang="en-US" sz="1200" dirty="0"/>
              <a:t>”: 50} to /people</a:t>
            </a:r>
          </a:p>
          <a:p>
            <a:pPr lvl="3">
              <a:spcBef>
                <a:spcPts val="0"/>
              </a:spcBef>
              <a:spcAft>
                <a:spcPts val="300"/>
              </a:spcAft>
            </a:pPr>
            <a:r>
              <a:rPr lang="en-US" sz="1200" dirty="0"/>
              <a:t>Would produce a resource /people/</a:t>
            </a:r>
            <a:r>
              <a:rPr lang="en-US" sz="1200" dirty="0" err="1"/>
              <a:t>ferguson_Donald</a:t>
            </a:r>
            <a:endParaRPr lang="en-US" sz="1200" dirty="0"/>
          </a:p>
          <a:p>
            <a:pPr lvl="2">
              <a:spcBef>
                <a:spcPts val="0"/>
              </a:spcBef>
              <a:spcAft>
                <a:spcPts val="300"/>
              </a:spcAft>
            </a:pPr>
            <a:r>
              <a:rPr lang="en-US" sz="1200" dirty="0"/>
              <a:t>But,  this is not HATEOAS; I have external knowledge on the key formation algorithm.</a:t>
            </a:r>
          </a:p>
          <a:p>
            <a:pPr lvl="1">
              <a:spcBef>
                <a:spcPts val="0"/>
              </a:spcBef>
              <a:spcAft>
                <a:spcPts val="300"/>
              </a:spcAft>
            </a:pPr>
            <a:r>
              <a:rPr lang="en-US" sz="1600" dirty="0"/>
              <a:t>What if the key is a </a:t>
            </a:r>
            <a:r>
              <a:rPr lang="en-US" sz="1600" b="1" i="1" dirty="0"/>
              <a:t>surrogate</a:t>
            </a:r>
            <a:r>
              <a:rPr lang="en-US" sz="1600" i="1" dirty="0"/>
              <a:t> </a:t>
            </a:r>
            <a:r>
              <a:rPr lang="en-US" sz="1600" dirty="0"/>
              <a:t>that the service creates when creating the resource, e.g. UNI.</a:t>
            </a:r>
            <a:br>
              <a:rPr lang="en-US" sz="1600" dirty="0"/>
            </a:br>
            <a:r>
              <a:rPr lang="en-US" sz="1600" dirty="0"/>
              <a:t>The client has no way to know what the ID is.</a:t>
            </a:r>
            <a:br>
              <a:rPr lang="en-US" sz="1600" dirty="0"/>
            </a:br>
            <a:endParaRPr lang="en-US" sz="1600" dirty="0"/>
          </a:p>
          <a:p>
            <a:pPr>
              <a:spcBef>
                <a:spcPts val="0"/>
              </a:spcBef>
              <a:spcAft>
                <a:spcPts val="300"/>
              </a:spcAft>
            </a:pPr>
            <a:r>
              <a:rPr lang="en-US" sz="1800" dirty="0"/>
              <a:t>POST returns “201 CREATED” and a </a:t>
            </a:r>
            <a:r>
              <a:rPr lang="en-US" sz="1800" i="1" dirty="0"/>
              <a:t>Link</a:t>
            </a:r>
            <a:r>
              <a:rPr lang="en-US" sz="1800" dirty="0"/>
              <a:t> header to the created resource.</a:t>
            </a:r>
          </a:p>
          <a:p>
            <a:pPr>
              <a:spcBef>
                <a:spcPts val="0"/>
              </a:spcBef>
              <a:spcAft>
                <a:spcPts val="300"/>
              </a:spcAft>
            </a:pPr>
            <a:endParaRPr lang="en-US" sz="1800" dirty="0"/>
          </a:p>
          <a:p>
            <a:pPr>
              <a:spcBef>
                <a:spcPts val="0"/>
              </a:spcBef>
              <a:spcAft>
                <a:spcPts val="300"/>
              </a:spcAft>
            </a:pPr>
            <a:r>
              <a:rPr lang="en-US" sz="1800" dirty="0"/>
              <a:t>This will be a requirement for you microservices.</a:t>
            </a:r>
          </a:p>
        </p:txBody>
      </p:sp>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6</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pic>
        <p:nvPicPr>
          <p:cNvPr id="3" name="Picture 2">
            <a:extLst>
              <a:ext uri="{FF2B5EF4-FFF2-40B4-BE49-F238E27FC236}">
                <a16:creationId xmlns:a16="http://schemas.microsoft.com/office/drawing/2014/main" id="{1F7218C8-345D-2B4F-A650-380B10FDF3B7}"/>
              </a:ext>
            </a:extLst>
          </p:cNvPr>
          <p:cNvPicPr>
            <a:picLocks noChangeAspect="1"/>
          </p:cNvPicPr>
          <p:nvPr/>
        </p:nvPicPr>
        <p:blipFill>
          <a:blip r:embed="rId4"/>
          <a:stretch>
            <a:fillRect/>
          </a:stretch>
        </p:blipFill>
        <p:spPr>
          <a:xfrm>
            <a:off x="7452543" y="4971780"/>
            <a:ext cx="4434657" cy="1251796"/>
          </a:xfrm>
          <a:prstGeom prst="rect">
            <a:avLst/>
          </a:prstGeom>
        </p:spPr>
      </p:pic>
    </p:spTree>
    <p:extLst>
      <p:ext uri="{BB962C8B-B14F-4D97-AF65-F5344CB8AC3E}">
        <p14:creationId xmlns:p14="http://schemas.microsoft.com/office/powerpoint/2010/main" val="156832705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endParaRPr lang="en-US" altLang="en-US" sz="2400">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311400"/>
            <a:ext cx="12192000" cy="124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defTabSz="609585" fontAlgn="base">
              <a:spcBef>
                <a:spcPct val="0"/>
              </a:spcBef>
              <a:spcAft>
                <a:spcPct val="0"/>
              </a:spcAft>
              <a:defRPr/>
            </a:pPr>
            <a:r>
              <a:rPr lang="en-US" altLang="en-US" sz="3733" i="1" dirty="0">
                <a:solidFill>
                  <a:prstClr val="white"/>
                </a:solidFill>
              </a:rPr>
              <a:t>CAP Theorem, Consistency</a:t>
            </a:r>
          </a:p>
          <a:p>
            <a:pPr algn="ctr" defTabSz="609585" fontAlgn="base">
              <a:spcBef>
                <a:spcPct val="0"/>
              </a:spcBef>
              <a:spcAft>
                <a:spcPct val="0"/>
              </a:spcAft>
              <a:defRPr/>
            </a:pPr>
            <a:r>
              <a:rPr lang="en-US" altLang="en-US" sz="3733" i="1" dirty="0">
                <a:solidFill>
                  <a:prstClr val="white"/>
                </a:solidFill>
              </a:rPr>
              <a:t>DynamoDB</a:t>
            </a:r>
            <a:endParaRPr lang="en-US" altLang="en-US" sz="2133" i="1" dirty="0">
              <a:solidFill>
                <a:prstClr val="white"/>
              </a:solidFill>
            </a:endParaRPr>
          </a:p>
        </p:txBody>
      </p:sp>
      <p:sp>
        <p:nvSpPr>
          <p:cNvPr id="10245" name="TextBox 9"/>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ts val="3200"/>
              </a:lnSpc>
              <a:spcBef>
                <a:spcPct val="0"/>
              </a:spcBef>
              <a:spcAft>
                <a:spcPct val="0"/>
              </a:spcAft>
              <a:defRPr/>
            </a:pPr>
            <a:fld id="{A057C3CF-FEF9-2D44-911E-86B89DEEE20D}" type="slidenum">
              <a:rPr lang="en-US" altLang="en-US" sz="1600" b="1">
                <a:solidFill>
                  <a:prstClr val="white"/>
                </a:solidFill>
              </a:rPr>
              <a:pPr defTabSz="609585" fontAlgn="base">
                <a:lnSpc>
                  <a:spcPts val="3200"/>
                </a:lnSpc>
                <a:spcBef>
                  <a:spcPct val="0"/>
                </a:spcBef>
                <a:spcAft>
                  <a:spcPct val="0"/>
                </a:spcAft>
                <a:defRPr/>
              </a:pPr>
              <a:t>7</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endParaRPr lang="en-US" altLang="en-US" sz="1600" i="1" dirty="0">
              <a:solidFill>
                <a:prstClr val="white"/>
              </a:solidFill>
            </a:endParaRPr>
          </a:p>
        </p:txBody>
      </p:sp>
    </p:spTree>
    <p:extLst>
      <p:ext uri="{BB962C8B-B14F-4D97-AF65-F5344CB8AC3E}">
        <p14:creationId xmlns:p14="http://schemas.microsoft.com/office/powerpoint/2010/main" val="134512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CAP Theorem</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3">
            <a:extLst>
              <a:ext uri="{FF2B5EF4-FFF2-40B4-BE49-F238E27FC236}">
                <a16:creationId xmlns:a16="http://schemas.microsoft.com/office/drawing/2014/main" id="{16AE2A1D-41B6-8044-BF51-FDD34F271558}"/>
              </a:ext>
            </a:extLst>
          </p:cNvPr>
          <p:cNvSpPr>
            <a:spLocks noGrp="1"/>
          </p:cNvSpPr>
          <p:nvPr>
            <p:ph idx="1"/>
          </p:nvPr>
        </p:nvSpPr>
        <p:spPr>
          <a:xfrm>
            <a:off x="203200" y="787401"/>
            <a:ext cx="4569097" cy="4525433"/>
          </a:xfrm>
        </p:spPr>
        <p:txBody>
          <a:bodyPr>
            <a:normAutofit/>
          </a:bodyPr>
          <a:lstStyle/>
          <a:p>
            <a:pPr>
              <a:lnSpc>
                <a:spcPct val="110000"/>
              </a:lnSpc>
              <a:spcBef>
                <a:spcPts val="0"/>
              </a:spcBef>
            </a:pPr>
            <a:r>
              <a:rPr lang="en-US" sz="2400" dirty="0"/>
              <a:t>Consistency</a:t>
            </a:r>
          </a:p>
          <a:p>
            <a:pPr marL="685800" lvl="2" indent="0">
              <a:lnSpc>
                <a:spcPct val="110000"/>
              </a:lnSpc>
              <a:spcBef>
                <a:spcPts val="0"/>
              </a:spcBef>
              <a:buNone/>
            </a:pPr>
            <a:r>
              <a:rPr lang="en-US" sz="1600" dirty="0"/>
              <a:t>Every read receives the most recent write or an error.</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Availability</a:t>
            </a:r>
          </a:p>
          <a:p>
            <a:pPr marL="685800" lvl="2" indent="0">
              <a:lnSpc>
                <a:spcPct val="110000"/>
              </a:lnSpc>
              <a:spcBef>
                <a:spcPts val="0"/>
              </a:spcBef>
              <a:buNone/>
            </a:pPr>
            <a:r>
              <a:rPr lang="en-US" sz="1600" dirty="0"/>
              <a:t>Every request receives a (non-error) response – without guarantee that it contains the most recent write.</a:t>
            </a:r>
          </a:p>
          <a:p>
            <a:pPr marL="685800" lvl="2" indent="0">
              <a:lnSpc>
                <a:spcPct val="110000"/>
              </a:lnSpc>
              <a:spcBef>
                <a:spcPts val="0"/>
              </a:spcBef>
              <a:buNone/>
            </a:pPr>
            <a:endParaRPr lang="en-US" sz="1600" dirty="0"/>
          </a:p>
          <a:p>
            <a:pPr marL="290512" indent="-285750">
              <a:lnSpc>
                <a:spcPct val="110000"/>
              </a:lnSpc>
              <a:spcBef>
                <a:spcPts val="0"/>
              </a:spcBef>
            </a:pPr>
            <a:r>
              <a:rPr lang="en-US" sz="2400" dirty="0"/>
              <a:t>Partition Tolerance</a:t>
            </a:r>
          </a:p>
          <a:p>
            <a:pPr marL="685800" lvl="2" indent="0">
              <a:lnSpc>
                <a:spcPct val="110000"/>
              </a:lnSpc>
              <a:spcBef>
                <a:spcPts val="0"/>
              </a:spcBef>
              <a:buNone/>
            </a:pPr>
            <a:r>
              <a:rPr lang="en-US" sz="1600" dirty="0"/>
              <a:t>The system continues to operate despite an arbitrary number of messages being dropped (or delayed) by the network between nodes</a:t>
            </a:r>
          </a:p>
        </p:txBody>
      </p:sp>
      <p:pic>
        <p:nvPicPr>
          <p:cNvPr id="12" name="Picture 11">
            <a:extLst>
              <a:ext uri="{FF2B5EF4-FFF2-40B4-BE49-F238E27FC236}">
                <a16:creationId xmlns:a16="http://schemas.microsoft.com/office/drawing/2014/main" id="{41FFD235-B1E0-F346-87BA-AB80BED5F5E8}"/>
              </a:ext>
            </a:extLst>
          </p:cNvPr>
          <p:cNvPicPr>
            <a:picLocks noChangeAspect="1"/>
          </p:cNvPicPr>
          <p:nvPr/>
        </p:nvPicPr>
        <p:blipFill>
          <a:blip r:embed="rId4"/>
          <a:stretch>
            <a:fillRect/>
          </a:stretch>
        </p:blipFill>
        <p:spPr>
          <a:xfrm>
            <a:off x="4843992" y="500164"/>
            <a:ext cx="7245573" cy="5469467"/>
          </a:xfrm>
          <a:prstGeom prst="rect">
            <a:avLst/>
          </a:prstGeom>
        </p:spPr>
      </p:pic>
      <p:sp>
        <p:nvSpPr>
          <p:cNvPr id="13" name="TextBox 9">
            <a:extLst>
              <a:ext uri="{FF2B5EF4-FFF2-40B4-BE49-F238E27FC236}">
                <a16:creationId xmlns:a16="http://schemas.microsoft.com/office/drawing/2014/main" id="{64E50445-DADE-3F4F-B00C-E2887AF12F91}"/>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8</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45216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11312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Availability and Consistency Requires Connected</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8179905" y="888369"/>
            <a:ext cx="1630017" cy="61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AD308CCB-76AB-754B-ADDF-5979BF13060E}"/>
              </a:ext>
            </a:extLst>
          </p:cNvPr>
          <p:cNvSpPr>
            <a:spLocks noGrp="1"/>
          </p:cNvSpPr>
          <p:nvPr>
            <p:ph sz="half" idx="1"/>
          </p:nvPr>
        </p:nvSpPr>
        <p:spPr>
          <a:xfrm>
            <a:off x="226423" y="694417"/>
            <a:ext cx="7376160" cy="5454163"/>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14" name="Picture 13">
            <a:extLst>
              <a:ext uri="{FF2B5EF4-FFF2-40B4-BE49-F238E27FC236}">
                <a16:creationId xmlns:a16="http://schemas.microsoft.com/office/drawing/2014/main" id="{28D24793-BA95-E44E-8F4C-249DEBDD8037}"/>
              </a:ext>
            </a:extLst>
          </p:cNvPr>
          <p:cNvPicPr>
            <a:picLocks noChangeAspect="1"/>
          </p:cNvPicPr>
          <p:nvPr/>
        </p:nvPicPr>
        <p:blipFill>
          <a:blip r:embed="rId4"/>
          <a:stretch>
            <a:fillRect/>
          </a:stretch>
        </p:blipFill>
        <p:spPr>
          <a:xfrm>
            <a:off x="7738652" y="766234"/>
            <a:ext cx="4089016" cy="2627022"/>
          </a:xfrm>
          <a:prstGeom prst="rect">
            <a:avLst/>
          </a:prstGeom>
        </p:spPr>
      </p:pic>
      <p:pic>
        <p:nvPicPr>
          <p:cNvPr id="15" name="Picture 14">
            <a:extLst>
              <a:ext uri="{FF2B5EF4-FFF2-40B4-BE49-F238E27FC236}">
                <a16:creationId xmlns:a16="http://schemas.microsoft.com/office/drawing/2014/main" id="{A97E0555-083B-2942-A2BB-3987875D6C9C}"/>
              </a:ext>
            </a:extLst>
          </p:cNvPr>
          <p:cNvPicPr>
            <a:picLocks noChangeAspect="1"/>
          </p:cNvPicPr>
          <p:nvPr/>
        </p:nvPicPr>
        <p:blipFill>
          <a:blip r:embed="rId5"/>
          <a:stretch>
            <a:fillRect/>
          </a:stretch>
        </p:blipFill>
        <p:spPr>
          <a:xfrm>
            <a:off x="7738652" y="3464744"/>
            <a:ext cx="4066905" cy="2627022"/>
          </a:xfrm>
          <a:prstGeom prst="rect">
            <a:avLst/>
          </a:prstGeom>
        </p:spPr>
      </p:pic>
      <p:sp>
        <p:nvSpPr>
          <p:cNvPr id="11" name="TextBox 9">
            <a:extLst>
              <a:ext uri="{FF2B5EF4-FFF2-40B4-BE49-F238E27FC236}">
                <a16:creationId xmlns:a16="http://schemas.microsoft.com/office/drawing/2014/main" id="{8C00D7ED-BACD-0D45-B36F-42A648E784C9}"/>
              </a:ext>
            </a:extLst>
          </p:cNvPr>
          <p:cNvSpPr txBox="1">
            <a:spLocks noChangeArrowheads="1"/>
          </p:cNvSpPr>
          <p:nvPr/>
        </p:nvSpPr>
        <p:spPr bwMode="auto">
          <a:xfrm>
            <a:off x="340784" y="6261100"/>
            <a:ext cx="9042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609585" fontAlgn="base">
              <a:lnSpc>
                <a:spcPct val="100000"/>
              </a:lnSpc>
              <a:spcBef>
                <a:spcPct val="0"/>
              </a:spcBef>
              <a:spcAft>
                <a:spcPct val="0"/>
              </a:spcAft>
              <a:defRPr/>
            </a:pPr>
            <a:fld id="{A057C3CF-FEF9-2D44-911E-86B89DEEE20D}" type="slidenum">
              <a:rPr lang="en-US" altLang="en-US" sz="1600" b="1">
                <a:solidFill>
                  <a:prstClr val="white"/>
                </a:solidFill>
              </a:rPr>
              <a:pPr defTabSz="609585" fontAlgn="base">
                <a:lnSpc>
                  <a:spcPct val="100000"/>
                </a:lnSpc>
                <a:spcBef>
                  <a:spcPct val="0"/>
                </a:spcBef>
                <a:spcAft>
                  <a:spcPct val="0"/>
                </a:spcAft>
                <a:defRPr/>
              </a:pPr>
              <a:t>9</a:t>
            </a:fld>
            <a:r>
              <a:rPr lang="en-US" altLang="en-US" sz="1600" b="1" dirty="0">
                <a:solidFill>
                  <a:prstClr val="white"/>
                </a:solidFill>
              </a:rPr>
              <a:t> </a:t>
            </a:r>
            <a:r>
              <a:rPr lang="en-US" altLang="en-US" sz="1600" dirty="0">
                <a:solidFill>
                  <a:prstClr val="white"/>
                </a:solidFill>
              </a:rPr>
              <a:t>|</a:t>
            </a:r>
            <a:r>
              <a:rPr lang="en-US" altLang="en-US" sz="1600" b="1" dirty="0">
                <a:solidFill>
                  <a:prstClr val="white"/>
                </a:solidFill>
              </a:rPr>
              <a:t> </a:t>
            </a:r>
            <a:r>
              <a:rPr lang="en-US" altLang="en-US" sz="16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600" i="1" dirty="0">
                <a:solidFill>
                  <a:prstClr val="white"/>
                </a:solidFill>
                <a:latin typeface="Calibri" panose="020F0502020204030204" pitchFamily="34" charset="0"/>
                <a:ea typeface="ＭＳ Ｐゴシック" panose="020B0600070205080204" pitchFamily="34" charset="-128"/>
              </a:rPr>
            </a:br>
            <a:r>
              <a:rPr lang="en-US" altLang="en-US" sz="100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600" i="1" dirty="0">
              <a:solidFill>
                <a:prstClr val="white"/>
              </a:solidFill>
            </a:endParaRPr>
          </a:p>
        </p:txBody>
      </p:sp>
    </p:spTree>
    <p:extLst>
      <p:ext uri="{BB962C8B-B14F-4D97-AF65-F5344CB8AC3E}">
        <p14:creationId xmlns:p14="http://schemas.microsoft.com/office/powerpoint/2010/main" val="288596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41406</TotalTime>
  <Words>2164</Words>
  <Application>Microsoft Macintosh PowerPoint</Application>
  <PresentationFormat>Widescreen</PresentationFormat>
  <Paragraphs>249</Paragraphs>
  <Slides>32</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Calibri Light</vt:lpstr>
      <vt:lpstr>Century Schoolbook</vt:lpstr>
      <vt:lpstr>Helvetica Neue</vt:lpstr>
      <vt:lpstr>Helvetica Neue Light</vt:lpstr>
      <vt:lpstr>Museo For Dell</vt:lpstr>
      <vt:lpstr>Museo Sans For Dell</vt:lpstr>
      <vt:lpstr>Office Theme</vt:lpstr>
      <vt:lpstr>1_Office Theme</vt:lpstr>
      <vt:lpstr>2_Office Theme</vt:lpstr>
      <vt:lpstr>PowerPoint Presentation</vt:lpstr>
      <vt:lpstr>PowerPoint Presentation</vt:lpstr>
      <vt:lpstr>PowerPoint Presentation</vt:lpstr>
      <vt:lpstr>Course Schedule (Tentative)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Eventual Consistency</vt:lpstr>
      <vt:lpstr>DynamoDB Model</vt:lpstr>
      <vt:lpstr>Conditional Write</vt:lpstr>
      <vt:lpstr>Conditional Write -- Example</vt:lpstr>
      <vt:lpstr>PowerPoint Presentation</vt:lpstr>
      <vt:lpstr>PowerPoint Presentation</vt:lpstr>
      <vt:lpstr>PowerPoint Presentation</vt:lpstr>
      <vt:lpstr>PowerPoint Presentation</vt:lpstr>
      <vt:lpstr>What triggers code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145</cp:revision>
  <cp:lastPrinted>2019-12-22T11:43:29Z</cp:lastPrinted>
  <dcterms:created xsi:type="dcterms:W3CDTF">2019-12-10T14:25:24Z</dcterms:created>
  <dcterms:modified xsi:type="dcterms:W3CDTF">2020-10-29T17:09:23Z</dcterms:modified>
</cp:coreProperties>
</file>